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48" r:id="rId1"/>
  </p:sldMasterIdLst>
  <p:notesMasterIdLst>
    <p:notesMasterId r:id="rId34"/>
  </p:notesMasterIdLst>
  <p:sldIdLst>
    <p:sldId id="279" r:id="rId2"/>
    <p:sldId id="280" r:id="rId3"/>
    <p:sldId id="281" r:id="rId4"/>
    <p:sldId id="282" r:id="rId5"/>
    <p:sldId id="302" r:id="rId6"/>
    <p:sldId id="307" r:id="rId7"/>
    <p:sldId id="308" r:id="rId8"/>
    <p:sldId id="309" r:id="rId9"/>
    <p:sldId id="310" r:id="rId10"/>
    <p:sldId id="323" r:id="rId11"/>
    <p:sldId id="311" r:id="rId12"/>
    <p:sldId id="284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291" r:id="rId24"/>
    <p:sldId id="304" r:id="rId25"/>
    <p:sldId id="305" r:id="rId26"/>
    <p:sldId id="294" r:id="rId27"/>
    <p:sldId id="263" r:id="rId28"/>
    <p:sldId id="306" r:id="rId29"/>
    <p:sldId id="272" r:id="rId30"/>
    <p:sldId id="324" r:id="rId31"/>
    <p:sldId id="273" r:id="rId32"/>
    <p:sldId id="295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1CF1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24" autoAdjust="0"/>
  </p:normalViewPr>
  <p:slideViewPr>
    <p:cSldViewPr>
      <p:cViewPr varScale="1">
        <p:scale>
          <a:sx n="86" d="100"/>
          <a:sy n="86" d="100"/>
        </p:scale>
        <p:origin x="150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14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Аркуш1!$B$1</c:f>
              <c:strCache>
                <c:ptCount val="1"/>
                <c:pt idx="0">
                  <c:v>Тромбоз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Аркуш1!$A$2:$A$8</c:f>
              <c:strCache>
                <c:ptCount val="7"/>
                <c:pt idx="0">
                  <c:v>1 міс</c:v>
                </c:pt>
                <c:pt idx="1">
                  <c:v>3 міс</c:v>
                </c:pt>
                <c:pt idx="2">
                  <c:v>9 міс</c:v>
                </c:pt>
                <c:pt idx="3">
                  <c:v>12 міс</c:v>
                </c:pt>
                <c:pt idx="4">
                  <c:v>18 міс</c:v>
                </c:pt>
                <c:pt idx="5">
                  <c:v>24 міс</c:v>
                </c:pt>
                <c:pt idx="6">
                  <c:v>36 міс</c:v>
                </c:pt>
              </c:strCache>
            </c:strRef>
          </c:cat>
          <c:val>
            <c:numRef>
              <c:f>Аркуш1!$B$2:$B$8</c:f>
              <c:numCache>
                <c:formatCode>General</c:formatCode>
                <c:ptCount val="7"/>
                <c:pt idx="0">
                  <c:v>11</c:v>
                </c:pt>
                <c:pt idx="1">
                  <c:v>3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75E-436A-AE7F-95CA22F005AF}"/>
            </c:ext>
          </c:extLst>
        </c:ser>
        <c:ser>
          <c:idx val="1"/>
          <c:order val="1"/>
          <c:tx>
            <c:strRef>
              <c:f>Аркуш1!$C$1</c:f>
              <c:strCache>
                <c:ptCount val="1"/>
                <c:pt idx="0">
                  <c:v>Неоінтимальна гіперплазія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Аркуш1!$A$2:$A$8</c:f>
              <c:strCache>
                <c:ptCount val="7"/>
                <c:pt idx="0">
                  <c:v>1 міс</c:v>
                </c:pt>
                <c:pt idx="1">
                  <c:v>3 міс</c:v>
                </c:pt>
                <c:pt idx="2">
                  <c:v>9 міс</c:v>
                </c:pt>
                <c:pt idx="3">
                  <c:v>12 міс</c:v>
                </c:pt>
                <c:pt idx="4">
                  <c:v>18 міс</c:v>
                </c:pt>
                <c:pt idx="5">
                  <c:v>24 міс</c:v>
                </c:pt>
                <c:pt idx="6">
                  <c:v>36 міс</c:v>
                </c:pt>
              </c:strCache>
            </c:strRef>
          </c:cat>
          <c:val>
            <c:numRef>
              <c:f>Аркуш1!$C$2:$C$8</c:f>
              <c:numCache>
                <c:formatCode>General</c:formatCode>
                <c:ptCount val="7"/>
                <c:pt idx="0">
                  <c:v>0</c:v>
                </c:pt>
                <c:pt idx="1">
                  <c:v>1</c:v>
                </c:pt>
                <c:pt idx="2">
                  <c:v>14</c:v>
                </c:pt>
                <c:pt idx="3">
                  <c:v>12</c:v>
                </c:pt>
                <c:pt idx="4">
                  <c:v>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75E-436A-AE7F-95CA22F005AF}"/>
            </c:ext>
          </c:extLst>
        </c:ser>
        <c:ser>
          <c:idx val="2"/>
          <c:order val="2"/>
          <c:tx>
            <c:strRef>
              <c:f>Аркуш1!$D$1</c:f>
              <c:strCache>
                <c:ptCount val="1"/>
                <c:pt idx="0">
                  <c:v>Прогрес атеросклерозу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Аркуш1!$A$2:$A$8</c:f>
              <c:strCache>
                <c:ptCount val="7"/>
                <c:pt idx="0">
                  <c:v>1 міс</c:v>
                </c:pt>
                <c:pt idx="1">
                  <c:v>3 міс</c:v>
                </c:pt>
                <c:pt idx="2">
                  <c:v>9 міс</c:v>
                </c:pt>
                <c:pt idx="3">
                  <c:v>12 міс</c:v>
                </c:pt>
                <c:pt idx="4">
                  <c:v>18 міс</c:v>
                </c:pt>
                <c:pt idx="5">
                  <c:v>24 міс</c:v>
                </c:pt>
                <c:pt idx="6">
                  <c:v>36 міс</c:v>
                </c:pt>
              </c:strCache>
            </c:strRef>
          </c:cat>
          <c:val>
            <c:numRef>
              <c:f>Аркуш1!$D$2:$D$8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8</c:v>
                </c:pt>
                <c:pt idx="4">
                  <c:v>9</c:v>
                </c:pt>
                <c:pt idx="5">
                  <c:v>11</c:v>
                </c:pt>
                <c:pt idx="6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75E-436A-AE7F-95CA22F005AF}"/>
            </c:ext>
          </c:extLst>
        </c:ser>
        <c:ser>
          <c:idx val="3"/>
          <c:order val="3"/>
          <c:tx>
            <c:strRef>
              <c:f>Аркуш1!$E$1</c:f>
              <c:strCache>
                <c:ptCount val="1"/>
                <c:pt idx="0">
                  <c:v>Хибні аневризми анастомозів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Аркуш1!$A$2:$A$8</c:f>
              <c:strCache>
                <c:ptCount val="7"/>
                <c:pt idx="0">
                  <c:v>1 міс</c:v>
                </c:pt>
                <c:pt idx="1">
                  <c:v>3 міс</c:v>
                </c:pt>
                <c:pt idx="2">
                  <c:v>9 міс</c:v>
                </c:pt>
                <c:pt idx="3">
                  <c:v>12 міс</c:v>
                </c:pt>
                <c:pt idx="4">
                  <c:v>18 міс</c:v>
                </c:pt>
                <c:pt idx="5">
                  <c:v>24 міс</c:v>
                </c:pt>
                <c:pt idx="6">
                  <c:v>36 міс</c:v>
                </c:pt>
              </c:strCache>
            </c:strRef>
          </c:cat>
          <c:val>
            <c:numRef>
              <c:f>Аркуш1!$E$2:$E$8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</c:v>
                </c:pt>
                <c:pt idx="4">
                  <c:v>2</c:v>
                </c:pt>
                <c:pt idx="5">
                  <c:v>4</c:v>
                </c:pt>
                <c:pt idx="6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575E-436A-AE7F-95CA22F005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51639456"/>
        <c:axId val="551639784"/>
      </c:lineChart>
      <c:catAx>
        <c:axId val="551639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51639784"/>
        <c:crosses val="autoZero"/>
        <c:auto val="1"/>
        <c:lblAlgn val="ctr"/>
        <c:lblOffset val="100"/>
        <c:noMultiLvlLbl val="0"/>
      </c:catAx>
      <c:valAx>
        <c:axId val="551639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51639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5401793985510737E-2"/>
          <c:y val="0.87897283298488726"/>
          <c:w val="0.78737400974997251"/>
          <c:h val="0.107665856992320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Аркуш1!$B$1</c:f>
              <c:strCache>
                <c:ptCount val="1"/>
                <c:pt idx="0">
                  <c:v>Основна група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Аркуш1!$A$2:$A$9</c:f>
              <c:strCache>
                <c:ptCount val="8"/>
                <c:pt idx="0">
                  <c:v>1 міс</c:v>
                </c:pt>
                <c:pt idx="1">
                  <c:v>3 міс</c:v>
                </c:pt>
                <c:pt idx="2">
                  <c:v>6 міс</c:v>
                </c:pt>
                <c:pt idx="3">
                  <c:v>9 міс</c:v>
                </c:pt>
                <c:pt idx="4">
                  <c:v>12 міс</c:v>
                </c:pt>
                <c:pt idx="5">
                  <c:v>18 міс</c:v>
                </c:pt>
                <c:pt idx="6">
                  <c:v>24 міс</c:v>
                </c:pt>
                <c:pt idx="7">
                  <c:v>30 міс</c:v>
                </c:pt>
              </c:strCache>
            </c:strRef>
          </c:cat>
          <c:val>
            <c:numRef>
              <c:f>Аркуш1!$B$2:$B$9</c:f>
              <c:numCache>
                <c:formatCode>General</c:formatCode>
                <c:ptCount val="8"/>
                <c:pt idx="0">
                  <c:v>34</c:v>
                </c:pt>
                <c:pt idx="1">
                  <c:v>33</c:v>
                </c:pt>
                <c:pt idx="2">
                  <c:v>33</c:v>
                </c:pt>
                <c:pt idx="3">
                  <c:v>32</c:v>
                </c:pt>
                <c:pt idx="4">
                  <c:v>32</c:v>
                </c:pt>
                <c:pt idx="5">
                  <c:v>31</c:v>
                </c:pt>
                <c:pt idx="6">
                  <c:v>30</c:v>
                </c:pt>
                <c:pt idx="7">
                  <c:v>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430-45AB-909A-2D98BA480E20}"/>
            </c:ext>
          </c:extLst>
        </c:ser>
        <c:ser>
          <c:idx val="1"/>
          <c:order val="1"/>
          <c:tx>
            <c:strRef>
              <c:f>Аркуш1!$C$1</c:f>
              <c:strCache>
                <c:ptCount val="1"/>
                <c:pt idx="0">
                  <c:v>Група порівняння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Аркуш1!$A$2:$A$9</c:f>
              <c:strCache>
                <c:ptCount val="8"/>
                <c:pt idx="0">
                  <c:v>1 міс</c:v>
                </c:pt>
                <c:pt idx="1">
                  <c:v>3 міс</c:v>
                </c:pt>
                <c:pt idx="2">
                  <c:v>6 міс</c:v>
                </c:pt>
                <c:pt idx="3">
                  <c:v>9 міс</c:v>
                </c:pt>
                <c:pt idx="4">
                  <c:v>12 міс</c:v>
                </c:pt>
                <c:pt idx="5">
                  <c:v>18 міс</c:v>
                </c:pt>
                <c:pt idx="6">
                  <c:v>24 міс</c:v>
                </c:pt>
                <c:pt idx="7">
                  <c:v>30 міс</c:v>
                </c:pt>
              </c:strCache>
            </c:strRef>
          </c:cat>
          <c:val>
            <c:numRef>
              <c:f>Аркуш1!$C$2:$C$9</c:f>
              <c:numCache>
                <c:formatCode>General</c:formatCode>
                <c:ptCount val="8"/>
                <c:pt idx="0">
                  <c:v>30</c:v>
                </c:pt>
                <c:pt idx="1">
                  <c:v>28</c:v>
                </c:pt>
                <c:pt idx="2">
                  <c:v>27</c:v>
                </c:pt>
                <c:pt idx="3">
                  <c:v>24</c:v>
                </c:pt>
                <c:pt idx="4">
                  <c:v>22</c:v>
                </c:pt>
                <c:pt idx="5">
                  <c:v>21</c:v>
                </c:pt>
                <c:pt idx="6">
                  <c:v>19</c:v>
                </c:pt>
                <c:pt idx="7">
                  <c:v>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430-45AB-909A-2D98BA480E20}"/>
            </c:ext>
          </c:extLst>
        </c:ser>
        <c:ser>
          <c:idx val="2"/>
          <c:order val="2"/>
          <c:tx>
            <c:strRef>
              <c:f>Аркуш1!$D$1</c:f>
              <c:strCache>
                <c:ptCount val="1"/>
                <c:pt idx="0">
                  <c:v>Група порівняння 2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Аркуш1!$A$2:$A$9</c:f>
              <c:strCache>
                <c:ptCount val="8"/>
                <c:pt idx="0">
                  <c:v>1 міс</c:v>
                </c:pt>
                <c:pt idx="1">
                  <c:v>3 міс</c:v>
                </c:pt>
                <c:pt idx="2">
                  <c:v>6 міс</c:v>
                </c:pt>
                <c:pt idx="3">
                  <c:v>9 міс</c:v>
                </c:pt>
                <c:pt idx="4">
                  <c:v>12 міс</c:v>
                </c:pt>
                <c:pt idx="5">
                  <c:v>18 міс</c:v>
                </c:pt>
                <c:pt idx="6">
                  <c:v>24 міс</c:v>
                </c:pt>
                <c:pt idx="7">
                  <c:v>30 міс</c:v>
                </c:pt>
              </c:strCache>
            </c:strRef>
          </c:cat>
          <c:val>
            <c:numRef>
              <c:f>Аркуш1!$D$2:$D$9</c:f>
              <c:numCache>
                <c:formatCode>General</c:formatCode>
                <c:ptCount val="8"/>
                <c:pt idx="0">
                  <c:v>33</c:v>
                </c:pt>
                <c:pt idx="1">
                  <c:v>30</c:v>
                </c:pt>
                <c:pt idx="2">
                  <c:v>29</c:v>
                </c:pt>
                <c:pt idx="3">
                  <c:v>26</c:v>
                </c:pt>
                <c:pt idx="4">
                  <c:v>26</c:v>
                </c:pt>
                <c:pt idx="5">
                  <c:v>24</c:v>
                </c:pt>
                <c:pt idx="6">
                  <c:v>21</c:v>
                </c:pt>
                <c:pt idx="7">
                  <c:v>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430-45AB-909A-2D98BA480E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73053952"/>
        <c:axId val="373059528"/>
      </c:lineChart>
      <c:catAx>
        <c:axId val="373053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73059528"/>
        <c:crosses val="autoZero"/>
        <c:auto val="1"/>
        <c:lblAlgn val="ctr"/>
        <c:lblOffset val="100"/>
        <c:noMultiLvlLbl val="0"/>
      </c:catAx>
      <c:valAx>
        <c:axId val="373059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73053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2D89D1-7AB8-674C-A5BA-775D271BA2C7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C337A836-662C-5349-BF80-590662C0E1CE}">
      <dgm:prSet custT="1"/>
      <dgm:spPr/>
      <dgm:t>
        <a:bodyPr/>
        <a:lstStyle/>
        <a:p>
          <a:r>
            <a:rPr lang="ru-RU" sz="1400" dirty="0" err="1">
              <a:solidFill>
                <a:srgbClr val="002060"/>
              </a:solidFill>
            </a:rPr>
            <a:t>Поширеність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гепатобластоми</a:t>
          </a:r>
          <a:r>
            <a:rPr lang="ru-RU" sz="1400" dirty="0">
              <a:solidFill>
                <a:srgbClr val="002060"/>
              </a:solidFill>
            </a:rPr>
            <a:t> становить до 1,5 </a:t>
          </a:r>
          <a:r>
            <a:rPr lang="ru-RU" sz="1400" dirty="0" err="1">
              <a:solidFill>
                <a:srgbClr val="002060"/>
              </a:solidFill>
            </a:rPr>
            <a:t>випадків</a:t>
          </a:r>
          <a:r>
            <a:rPr lang="ru-RU" sz="1400" dirty="0">
              <a:solidFill>
                <a:srgbClr val="002060"/>
              </a:solidFill>
            </a:rPr>
            <a:t> на 1 млн. </a:t>
          </a:r>
          <a:r>
            <a:rPr lang="ru-RU" sz="1400" dirty="0" err="1">
              <a:solidFill>
                <a:srgbClr val="002060"/>
              </a:solidFill>
            </a:rPr>
            <a:t>дітей</a:t>
          </a:r>
          <a:r>
            <a:rPr lang="ru-RU" sz="1400" dirty="0">
              <a:solidFill>
                <a:srgbClr val="002060"/>
              </a:solidFill>
            </a:rPr>
            <a:t> і </a:t>
          </a:r>
          <a:r>
            <a:rPr lang="ru-RU" sz="1400" dirty="0" err="1">
              <a:solidFill>
                <a:srgbClr val="002060"/>
              </a:solidFill>
            </a:rPr>
            <a:t>визначається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тенденція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щорічного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збільшення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захворюваності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гепатобластоми</a:t>
          </a:r>
          <a:r>
            <a:rPr lang="ru-RU" sz="1400" dirty="0">
              <a:solidFill>
                <a:srgbClr val="002060"/>
              </a:solidFill>
            </a:rPr>
            <a:t> на 4,3% ;</a:t>
          </a:r>
          <a:endParaRPr lang="ru-UA" sz="1400" dirty="0">
            <a:solidFill>
              <a:srgbClr val="002060"/>
            </a:solidFill>
          </a:endParaRPr>
        </a:p>
      </dgm:t>
    </dgm:pt>
    <dgm:pt modelId="{2C783F54-D9EF-FA49-823E-FC2EE5D7CD8D}" type="parTrans" cxnId="{96EF44C3-A183-1047-9BAE-615379DC0364}">
      <dgm:prSet/>
      <dgm:spPr/>
      <dgm:t>
        <a:bodyPr/>
        <a:lstStyle/>
        <a:p>
          <a:endParaRPr lang="ru-RU"/>
        </a:p>
      </dgm:t>
    </dgm:pt>
    <dgm:pt modelId="{7F2CE2F6-45BE-D648-B2BC-97A2D55F37E6}" type="sibTrans" cxnId="{96EF44C3-A183-1047-9BAE-615379DC0364}">
      <dgm:prSet/>
      <dgm:spPr/>
      <dgm:t>
        <a:bodyPr/>
        <a:lstStyle/>
        <a:p>
          <a:endParaRPr lang="ru-RU"/>
        </a:p>
      </dgm:t>
    </dgm:pt>
    <dgm:pt modelId="{C55028D7-0BB4-F945-95F8-860747869DAA}">
      <dgm:prSet custT="1"/>
      <dgm:spPr/>
      <dgm:t>
        <a:bodyPr/>
        <a:lstStyle/>
        <a:p>
          <a:r>
            <a:rPr lang="ru-RU" sz="1400" dirty="0" err="1">
              <a:solidFill>
                <a:srgbClr val="002060"/>
              </a:solidFill>
            </a:rPr>
            <a:t>Гепатобластома</a:t>
          </a:r>
          <a:r>
            <a:rPr lang="ru-RU" sz="1400" dirty="0">
              <a:solidFill>
                <a:srgbClr val="002060"/>
              </a:solidFill>
            </a:rPr>
            <a:t> становить 60-85% </a:t>
          </a:r>
          <a:r>
            <a:rPr lang="ru-RU" sz="1400" dirty="0" err="1">
              <a:solidFill>
                <a:srgbClr val="002060"/>
              </a:solidFill>
            </a:rPr>
            <a:t>усіх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злоякісних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пухлин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печінки</a:t>
          </a:r>
          <a:r>
            <a:rPr lang="ru-RU" sz="1400" dirty="0">
              <a:solidFill>
                <a:srgbClr val="002060"/>
              </a:solidFill>
            </a:rPr>
            <a:t> у </a:t>
          </a:r>
          <a:r>
            <a:rPr lang="ru-RU" sz="1400" dirty="0" err="1">
              <a:solidFill>
                <a:srgbClr val="002060"/>
              </a:solidFill>
            </a:rPr>
            <a:t>дітей</a:t>
          </a:r>
          <a:r>
            <a:rPr lang="ru-RU" sz="1400" dirty="0">
              <a:solidFill>
                <a:srgbClr val="002060"/>
              </a:solidFill>
            </a:rPr>
            <a:t> ;</a:t>
          </a:r>
          <a:endParaRPr lang="ru-UA" sz="1400" dirty="0">
            <a:solidFill>
              <a:srgbClr val="002060"/>
            </a:solidFill>
          </a:endParaRPr>
        </a:p>
      </dgm:t>
    </dgm:pt>
    <dgm:pt modelId="{3F192223-40E4-5F47-B497-BA1E84D7134B}" type="parTrans" cxnId="{57005BC6-8023-5B45-994D-DD5A5684B5D7}">
      <dgm:prSet/>
      <dgm:spPr/>
      <dgm:t>
        <a:bodyPr/>
        <a:lstStyle/>
        <a:p>
          <a:endParaRPr lang="ru-RU"/>
        </a:p>
      </dgm:t>
    </dgm:pt>
    <dgm:pt modelId="{6A72D406-2E0B-1E4F-8283-15AAFB846958}" type="sibTrans" cxnId="{57005BC6-8023-5B45-994D-DD5A5684B5D7}">
      <dgm:prSet/>
      <dgm:spPr/>
      <dgm:t>
        <a:bodyPr/>
        <a:lstStyle/>
        <a:p>
          <a:endParaRPr lang="ru-RU"/>
        </a:p>
      </dgm:t>
    </dgm:pt>
    <dgm:pt modelId="{7E81AB26-914D-7C4E-9F0B-9E2ADA457AA9}">
      <dgm:prSet custT="1"/>
      <dgm:spPr/>
      <dgm:t>
        <a:bodyPr/>
        <a:lstStyle/>
        <a:p>
          <a:r>
            <a:rPr lang="ru-RU" sz="1400" dirty="0">
              <a:solidFill>
                <a:srgbClr val="002060"/>
              </a:solidFill>
            </a:rPr>
            <a:t>У 95% </a:t>
          </a:r>
          <a:r>
            <a:rPr lang="ru-RU" sz="1400" dirty="0" err="1">
              <a:solidFill>
                <a:srgbClr val="002060"/>
              </a:solidFill>
            </a:rPr>
            <a:t>випадків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діагноз</a:t>
          </a:r>
          <a:r>
            <a:rPr lang="ru-RU" sz="1400" dirty="0">
              <a:solidFill>
                <a:srgbClr val="002060"/>
              </a:solidFill>
            </a:rPr>
            <a:t> «</a:t>
          </a:r>
          <a:r>
            <a:rPr lang="ru-RU" sz="1400" dirty="0" err="1">
              <a:solidFill>
                <a:srgbClr val="002060"/>
              </a:solidFill>
            </a:rPr>
            <a:t>гепатобластома</a:t>
          </a:r>
          <a:r>
            <a:rPr lang="ru-RU" sz="1400" dirty="0">
              <a:solidFill>
                <a:srgbClr val="002060"/>
              </a:solidFill>
            </a:rPr>
            <a:t>» </a:t>
          </a:r>
          <a:r>
            <a:rPr lang="ru-RU" sz="1400" dirty="0" err="1">
              <a:solidFill>
                <a:srgbClr val="002060"/>
              </a:solidFill>
            </a:rPr>
            <a:t>встановлюють</a:t>
          </a:r>
          <a:r>
            <a:rPr lang="ru-RU" sz="1400" dirty="0">
              <a:solidFill>
                <a:srgbClr val="002060"/>
              </a:solidFill>
            </a:rPr>
            <a:t> у </a:t>
          </a:r>
          <a:r>
            <a:rPr lang="ru-RU" sz="1400" dirty="0" err="1">
              <a:solidFill>
                <a:srgbClr val="002060"/>
              </a:solidFill>
            </a:rPr>
            <a:t>віці</a:t>
          </a:r>
          <a:r>
            <a:rPr lang="ru-RU" sz="1400" dirty="0">
              <a:solidFill>
                <a:srgbClr val="002060"/>
              </a:solidFill>
            </a:rPr>
            <a:t> до 4-х </a:t>
          </a:r>
          <a:r>
            <a:rPr lang="ru-RU" sz="1400" dirty="0" err="1">
              <a:solidFill>
                <a:srgbClr val="002060"/>
              </a:solidFill>
            </a:rPr>
            <a:t>років</a:t>
          </a:r>
          <a:r>
            <a:rPr lang="ru-RU" sz="1400" dirty="0">
              <a:solidFill>
                <a:srgbClr val="002060"/>
              </a:solidFill>
            </a:rPr>
            <a:t> ;</a:t>
          </a:r>
          <a:endParaRPr lang="ru-UA" sz="1400" dirty="0">
            <a:solidFill>
              <a:srgbClr val="002060"/>
            </a:solidFill>
          </a:endParaRPr>
        </a:p>
      </dgm:t>
    </dgm:pt>
    <dgm:pt modelId="{5733651D-A86B-2848-91FF-ABF9622DE122}" type="parTrans" cxnId="{D23022EA-803E-E44A-999F-EB9B69E0BDD0}">
      <dgm:prSet/>
      <dgm:spPr/>
      <dgm:t>
        <a:bodyPr/>
        <a:lstStyle/>
        <a:p>
          <a:endParaRPr lang="ru-RU"/>
        </a:p>
      </dgm:t>
    </dgm:pt>
    <dgm:pt modelId="{66052CEC-FE87-6042-990E-15837D0BBFFE}" type="sibTrans" cxnId="{D23022EA-803E-E44A-999F-EB9B69E0BDD0}">
      <dgm:prSet/>
      <dgm:spPr/>
      <dgm:t>
        <a:bodyPr/>
        <a:lstStyle/>
        <a:p>
          <a:endParaRPr lang="ru-RU"/>
        </a:p>
      </dgm:t>
    </dgm:pt>
    <dgm:pt modelId="{E071757D-C995-8945-8B30-3792808FB08F}">
      <dgm:prSet custT="1"/>
      <dgm:spPr/>
      <dgm:t>
        <a:bodyPr/>
        <a:lstStyle/>
        <a:p>
          <a:r>
            <a:rPr lang="ru-RU" sz="1400" dirty="0" err="1">
              <a:solidFill>
                <a:srgbClr val="002060"/>
              </a:solidFill>
            </a:rPr>
            <a:t>Білобарне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ураження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печінки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визначається</a:t>
          </a:r>
          <a:r>
            <a:rPr lang="ru-RU" sz="1400" dirty="0">
              <a:solidFill>
                <a:srgbClr val="002060"/>
              </a:solidFill>
            </a:rPr>
            <a:t> в 20% - 30% </a:t>
          </a:r>
          <a:r>
            <a:rPr lang="ru-RU" sz="1400" dirty="0" err="1">
              <a:solidFill>
                <a:srgbClr val="002060"/>
              </a:solidFill>
            </a:rPr>
            <a:t>випадків</a:t>
          </a:r>
          <a:r>
            <a:rPr lang="ru-RU" sz="1400" dirty="0">
              <a:solidFill>
                <a:srgbClr val="002060"/>
              </a:solidFill>
            </a:rPr>
            <a:t> і </a:t>
          </a:r>
          <a:r>
            <a:rPr lang="ru-RU" sz="1400" dirty="0" err="1">
              <a:solidFill>
                <a:srgbClr val="002060"/>
              </a:solidFill>
            </a:rPr>
            <a:t>мультіцентричне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ураження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печінки</a:t>
          </a:r>
          <a:r>
            <a:rPr lang="ru-RU" sz="1400" dirty="0">
              <a:solidFill>
                <a:srgbClr val="002060"/>
              </a:solidFill>
            </a:rPr>
            <a:t> в 15% </a:t>
          </a:r>
          <a:r>
            <a:rPr lang="ru-RU" sz="1400" dirty="0" err="1">
              <a:solidFill>
                <a:srgbClr val="002060"/>
              </a:solidFill>
            </a:rPr>
            <a:t>випадків</a:t>
          </a:r>
          <a:r>
            <a:rPr lang="ru-RU" sz="1400" dirty="0">
              <a:solidFill>
                <a:srgbClr val="002060"/>
              </a:solidFill>
            </a:rPr>
            <a:t> ;</a:t>
          </a:r>
          <a:endParaRPr lang="ru-UA" sz="1400" dirty="0">
            <a:solidFill>
              <a:srgbClr val="002060"/>
            </a:solidFill>
          </a:endParaRPr>
        </a:p>
      </dgm:t>
    </dgm:pt>
    <dgm:pt modelId="{7F2CFF15-C363-9E45-B0B1-29F4178F264A}" type="parTrans" cxnId="{404C0696-D2F2-D040-8B38-F86FA1D83093}">
      <dgm:prSet/>
      <dgm:spPr/>
      <dgm:t>
        <a:bodyPr/>
        <a:lstStyle/>
        <a:p>
          <a:endParaRPr lang="ru-RU"/>
        </a:p>
      </dgm:t>
    </dgm:pt>
    <dgm:pt modelId="{8D4D8E3C-A7D9-9346-9398-C26A30061291}" type="sibTrans" cxnId="{404C0696-D2F2-D040-8B38-F86FA1D83093}">
      <dgm:prSet/>
      <dgm:spPr/>
      <dgm:t>
        <a:bodyPr/>
        <a:lstStyle/>
        <a:p>
          <a:endParaRPr lang="ru-RU"/>
        </a:p>
      </dgm:t>
    </dgm:pt>
    <dgm:pt modelId="{5DEF6561-70DC-F149-A525-F9E9FB3CC084}">
      <dgm:prSet custT="1"/>
      <dgm:spPr/>
      <dgm:t>
        <a:bodyPr/>
        <a:lstStyle/>
        <a:p>
          <a:r>
            <a:rPr lang="ru-RU" sz="1400" dirty="0">
              <a:solidFill>
                <a:srgbClr val="002060"/>
              </a:solidFill>
            </a:rPr>
            <a:t>25-35% </a:t>
          </a:r>
          <a:r>
            <a:rPr lang="ru-RU" sz="1400" dirty="0" err="1">
              <a:solidFill>
                <a:srgbClr val="002060"/>
              </a:solidFill>
            </a:rPr>
            <a:t>випадків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гепатобластома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резистентна</a:t>
          </a:r>
          <a:r>
            <a:rPr lang="ru-RU" sz="1400" dirty="0">
              <a:solidFill>
                <a:srgbClr val="002060"/>
              </a:solidFill>
            </a:rPr>
            <a:t> до </a:t>
          </a:r>
          <a:r>
            <a:rPr lang="ru-RU" sz="1400" dirty="0" err="1">
              <a:solidFill>
                <a:srgbClr val="002060"/>
              </a:solidFill>
            </a:rPr>
            <a:t>хіміотерапії</a:t>
          </a:r>
          <a:r>
            <a:rPr lang="ru-RU" sz="1400" dirty="0">
              <a:solidFill>
                <a:srgbClr val="002060"/>
              </a:solidFill>
            </a:rPr>
            <a:t> ;</a:t>
          </a:r>
          <a:endParaRPr lang="ru-UA" sz="1400" dirty="0">
            <a:solidFill>
              <a:srgbClr val="002060"/>
            </a:solidFill>
          </a:endParaRPr>
        </a:p>
      </dgm:t>
    </dgm:pt>
    <dgm:pt modelId="{1BABA612-2306-AE49-A53E-D69D45F16500}" type="parTrans" cxnId="{DEA85937-5BC0-0B47-BDF0-081E6C561014}">
      <dgm:prSet/>
      <dgm:spPr/>
      <dgm:t>
        <a:bodyPr/>
        <a:lstStyle/>
        <a:p>
          <a:endParaRPr lang="ru-RU"/>
        </a:p>
      </dgm:t>
    </dgm:pt>
    <dgm:pt modelId="{12BCDBAB-2203-4649-B6B4-E11446CD40CA}" type="sibTrans" cxnId="{DEA85937-5BC0-0B47-BDF0-081E6C561014}">
      <dgm:prSet/>
      <dgm:spPr/>
      <dgm:t>
        <a:bodyPr/>
        <a:lstStyle/>
        <a:p>
          <a:endParaRPr lang="ru-RU"/>
        </a:p>
      </dgm:t>
    </dgm:pt>
    <dgm:pt modelId="{847F7DCD-8E37-C24C-B3F3-A7171ADE9393}">
      <dgm:prSet custT="1"/>
      <dgm:spPr/>
      <dgm:t>
        <a:bodyPr/>
        <a:lstStyle/>
        <a:p>
          <a:r>
            <a:rPr lang="ru-RU" sz="1400" dirty="0">
              <a:solidFill>
                <a:srgbClr val="002060"/>
              </a:solidFill>
            </a:rPr>
            <a:t>При </a:t>
          </a:r>
          <a:r>
            <a:rPr lang="ru-RU" sz="1400" dirty="0" err="1">
              <a:solidFill>
                <a:srgbClr val="002060"/>
              </a:solidFill>
            </a:rPr>
            <a:t>відсутності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лікування</a:t>
          </a:r>
          <a:r>
            <a:rPr lang="ru-RU" sz="1400" dirty="0">
              <a:solidFill>
                <a:srgbClr val="002060"/>
              </a:solidFill>
            </a:rPr>
            <a:t> - 100% </a:t>
          </a:r>
          <a:r>
            <a:rPr lang="ru-RU" sz="1400" dirty="0" err="1">
              <a:solidFill>
                <a:srgbClr val="002060"/>
              </a:solidFill>
            </a:rPr>
            <a:t>смертність</a:t>
          </a:r>
          <a:r>
            <a:rPr lang="ru-RU" sz="1400" dirty="0">
              <a:solidFill>
                <a:srgbClr val="002060"/>
              </a:solidFill>
            </a:rPr>
            <a:t> </a:t>
          </a:r>
          <a:r>
            <a:rPr lang="ru-RU" sz="1400" dirty="0" err="1">
              <a:solidFill>
                <a:srgbClr val="002060"/>
              </a:solidFill>
            </a:rPr>
            <a:t>протягом</a:t>
          </a:r>
          <a:r>
            <a:rPr lang="ru-RU" sz="1400" dirty="0">
              <a:solidFill>
                <a:srgbClr val="002060"/>
              </a:solidFill>
            </a:rPr>
            <a:t> 8-16 </a:t>
          </a:r>
          <a:r>
            <a:rPr lang="ru-RU" sz="1400" dirty="0" err="1">
              <a:solidFill>
                <a:srgbClr val="002060"/>
              </a:solidFill>
            </a:rPr>
            <a:t>місяців</a:t>
          </a:r>
          <a:r>
            <a:rPr lang="ru-RU" sz="1400" dirty="0"/>
            <a:t>.</a:t>
          </a:r>
          <a:endParaRPr lang="ru-UA" sz="1400" dirty="0"/>
        </a:p>
      </dgm:t>
    </dgm:pt>
    <dgm:pt modelId="{B2AED59C-E1F2-9044-AA1C-0AEE4089C55C}" type="parTrans" cxnId="{BD76CD39-D5A9-8641-A380-C418348873D7}">
      <dgm:prSet/>
      <dgm:spPr/>
      <dgm:t>
        <a:bodyPr/>
        <a:lstStyle/>
        <a:p>
          <a:endParaRPr lang="ru-RU"/>
        </a:p>
      </dgm:t>
    </dgm:pt>
    <dgm:pt modelId="{C11EBE7E-8887-8642-911F-688E7CBD75B2}" type="sibTrans" cxnId="{BD76CD39-D5A9-8641-A380-C418348873D7}">
      <dgm:prSet/>
      <dgm:spPr/>
      <dgm:t>
        <a:bodyPr/>
        <a:lstStyle/>
        <a:p>
          <a:endParaRPr lang="ru-RU"/>
        </a:p>
      </dgm:t>
    </dgm:pt>
    <dgm:pt modelId="{31270A94-1ECE-5A4F-A7D2-1BF656F19174}" type="pres">
      <dgm:prSet presAssocID="{C02D89D1-7AB8-674C-A5BA-775D271BA2C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3B4BC2-FE06-5D4D-922E-9B4E4B34E4C6}" type="pres">
      <dgm:prSet presAssocID="{C337A836-662C-5349-BF80-590662C0E1CE}" presName="parentText" presStyleLbl="node1" presStyleIdx="0" presStyleCnt="6" custScaleY="14493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6D56B3-2330-504D-925B-D6B34EA42F78}" type="pres">
      <dgm:prSet presAssocID="{7F2CE2F6-45BE-D648-B2BC-97A2D55F37E6}" presName="spacer" presStyleCnt="0"/>
      <dgm:spPr/>
    </dgm:pt>
    <dgm:pt modelId="{FB6AFE56-37E9-1743-A74C-890A34AC60E1}" type="pres">
      <dgm:prSet presAssocID="{C55028D7-0BB4-F945-95F8-860747869DAA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D4F4C6-32CF-FA49-BB10-51EF5C834C32}" type="pres">
      <dgm:prSet presAssocID="{6A72D406-2E0B-1E4F-8283-15AAFB846958}" presName="spacer" presStyleCnt="0"/>
      <dgm:spPr/>
    </dgm:pt>
    <dgm:pt modelId="{02ABDA91-2BE1-EC49-B0C1-0528C384290B}" type="pres">
      <dgm:prSet presAssocID="{7E81AB26-914D-7C4E-9F0B-9E2ADA457AA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A387EA-6AC8-E54E-85E2-747EB8C96794}" type="pres">
      <dgm:prSet presAssocID="{66052CEC-FE87-6042-990E-15837D0BBFFE}" presName="spacer" presStyleCnt="0"/>
      <dgm:spPr/>
    </dgm:pt>
    <dgm:pt modelId="{6F1CAED3-0B63-5342-A82C-BF0610ACF3ED}" type="pres">
      <dgm:prSet presAssocID="{E071757D-C995-8945-8B30-3792808FB08F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8FA731-9CF7-6744-BADC-B57CDBF2DE60}" type="pres">
      <dgm:prSet presAssocID="{8D4D8E3C-A7D9-9346-9398-C26A30061291}" presName="spacer" presStyleCnt="0"/>
      <dgm:spPr/>
    </dgm:pt>
    <dgm:pt modelId="{8CAFB9A0-D0B5-4744-9222-459E86E0DC1D}" type="pres">
      <dgm:prSet presAssocID="{5DEF6561-70DC-F149-A525-F9E9FB3CC084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BC4C55-C1DE-B34E-A777-6DACB3755142}" type="pres">
      <dgm:prSet presAssocID="{12BCDBAB-2203-4649-B6B4-E11446CD40CA}" presName="spacer" presStyleCnt="0"/>
      <dgm:spPr/>
    </dgm:pt>
    <dgm:pt modelId="{24929813-1D26-B042-B314-9DFB60DCAA42}" type="pres">
      <dgm:prSet presAssocID="{847F7DCD-8E37-C24C-B3F3-A7171ADE9393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A172FA-F9DF-DB40-95E0-C4BEE9448740}" type="presOf" srcId="{C55028D7-0BB4-F945-95F8-860747869DAA}" destId="{FB6AFE56-37E9-1743-A74C-890A34AC60E1}" srcOrd="0" destOrd="0" presId="urn:microsoft.com/office/officeart/2005/8/layout/vList2"/>
    <dgm:cxn modelId="{73FD79C4-C715-EB48-B512-54C8A038A16C}" type="presOf" srcId="{C337A836-662C-5349-BF80-590662C0E1CE}" destId="{7C3B4BC2-FE06-5D4D-922E-9B4E4B34E4C6}" srcOrd="0" destOrd="0" presId="urn:microsoft.com/office/officeart/2005/8/layout/vList2"/>
    <dgm:cxn modelId="{5F00F433-2446-F241-8F16-DD998997A689}" type="presOf" srcId="{7E81AB26-914D-7C4E-9F0B-9E2ADA457AA9}" destId="{02ABDA91-2BE1-EC49-B0C1-0528C384290B}" srcOrd="0" destOrd="0" presId="urn:microsoft.com/office/officeart/2005/8/layout/vList2"/>
    <dgm:cxn modelId="{57005BC6-8023-5B45-994D-DD5A5684B5D7}" srcId="{C02D89D1-7AB8-674C-A5BA-775D271BA2C7}" destId="{C55028D7-0BB4-F945-95F8-860747869DAA}" srcOrd="1" destOrd="0" parTransId="{3F192223-40E4-5F47-B497-BA1E84D7134B}" sibTransId="{6A72D406-2E0B-1E4F-8283-15AAFB846958}"/>
    <dgm:cxn modelId="{D23022EA-803E-E44A-999F-EB9B69E0BDD0}" srcId="{C02D89D1-7AB8-674C-A5BA-775D271BA2C7}" destId="{7E81AB26-914D-7C4E-9F0B-9E2ADA457AA9}" srcOrd="2" destOrd="0" parTransId="{5733651D-A86B-2848-91FF-ABF9622DE122}" sibTransId="{66052CEC-FE87-6042-990E-15837D0BBFFE}"/>
    <dgm:cxn modelId="{404C0696-D2F2-D040-8B38-F86FA1D83093}" srcId="{C02D89D1-7AB8-674C-A5BA-775D271BA2C7}" destId="{E071757D-C995-8945-8B30-3792808FB08F}" srcOrd="3" destOrd="0" parTransId="{7F2CFF15-C363-9E45-B0B1-29F4178F264A}" sibTransId="{8D4D8E3C-A7D9-9346-9398-C26A30061291}"/>
    <dgm:cxn modelId="{DEA85937-5BC0-0B47-BDF0-081E6C561014}" srcId="{C02D89D1-7AB8-674C-A5BA-775D271BA2C7}" destId="{5DEF6561-70DC-F149-A525-F9E9FB3CC084}" srcOrd="4" destOrd="0" parTransId="{1BABA612-2306-AE49-A53E-D69D45F16500}" sibTransId="{12BCDBAB-2203-4649-B6B4-E11446CD40CA}"/>
    <dgm:cxn modelId="{BD76CD39-D5A9-8641-A380-C418348873D7}" srcId="{C02D89D1-7AB8-674C-A5BA-775D271BA2C7}" destId="{847F7DCD-8E37-C24C-B3F3-A7171ADE9393}" srcOrd="5" destOrd="0" parTransId="{B2AED59C-E1F2-9044-AA1C-0AEE4089C55C}" sibTransId="{C11EBE7E-8887-8642-911F-688E7CBD75B2}"/>
    <dgm:cxn modelId="{27553696-A194-7148-9B1C-5BC89E91D6B4}" type="presOf" srcId="{5DEF6561-70DC-F149-A525-F9E9FB3CC084}" destId="{8CAFB9A0-D0B5-4744-9222-459E86E0DC1D}" srcOrd="0" destOrd="0" presId="urn:microsoft.com/office/officeart/2005/8/layout/vList2"/>
    <dgm:cxn modelId="{A3946A5B-EB64-994D-94B0-8417B901FEBD}" type="presOf" srcId="{E071757D-C995-8945-8B30-3792808FB08F}" destId="{6F1CAED3-0B63-5342-A82C-BF0610ACF3ED}" srcOrd="0" destOrd="0" presId="urn:microsoft.com/office/officeart/2005/8/layout/vList2"/>
    <dgm:cxn modelId="{96EF44C3-A183-1047-9BAE-615379DC0364}" srcId="{C02D89D1-7AB8-674C-A5BA-775D271BA2C7}" destId="{C337A836-662C-5349-BF80-590662C0E1CE}" srcOrd="0" destOrd="0" parTransId="{2C783F54-D9EF-FA49-823E-FC2EE5D7CD8D}" sibTransId="{7F2CE2F6-45BE-D648-B2BC-97A2D55F37E6}"/>
    <dgm:cxn modelId="{831E3DB1-CD80-A044-ABDA-85E0A6957C22}" type="presOf" srcId="{847F7DCD-8E37-C24C-B3F3-A7171ADE9393}" destId="{24929813-1D26-B042-B314-9DFB60DCAA42}" srcOrd="0" destOrd="0" presId="urn:microsoft.com/office/officeart/2005/8/layout/vList2"/>
    <dgm:cxn modelId="{63FCF80D-40E8-E646-B3F3-0D7FB0C5011C}" type="presOf" srcId="{C02D89D1-7AB8-674C-A5BA-775D271BA2C7}" destId="{31270A94-1ECE-5A4F-A7D2-1BF656F19174}" srcOrd="0" destOrd="0" presId="urn:microsoft.com/office/officeart/2005/8/layout/vList2"/>
    <dgm:cxn modelId="{B36ACF96-706A-E847-80D2-20BD4D3EDC87}" type="presParOf" srcId="{31270A94-1ECE-5A4F-A7D2-1BF656F19174}" destId="{7C3B4BC2-FE06-5D4D-922E-9B4E4B34E4C6}" srcOrd="0" destOrd="0" presId="urn:microsoft.com/office/officeart/2005/8/layout/vList2"/>
    <dgm:cxn modelId="{B96E8F6B-4DCF-7E41-B938-051188C4A13D}" type="presParOf" srcId="{31270A94-1ECE-5A4F-A7D2-1BF656F19174}" destId="{ED6D56B3-2330-504D-925B-D6B34EA42F78}" srcOrd="1" destOrd="0" presId="urn:microsoft.com/office/officeart/2005/8/layout/vList2"/>
    <dgm:cxn modelId="{43EC4F31-05C3-724F-AF8E-636A56C4F606}" type="presParOf" srcId="{31270A94-1ECE-5A4F-A7D2-1BF656F19174}" destId="{FB6AFE56-37E9-1743-A74C-890A34AC60E1}" srcOrd="2" destOrd="0" presId="urn:microsoft.com/office/officeart/2005/8/layout/vList2"/>
    <dgm:cxn modelId="{DB16DEE8-3347-5441-B572-13505EDF4B1D}" type="presParOf" srcId="{31270A94-1ECE-5A4F-A7D2-1BF656F19174}" destId="{37D4F4C6-32CF-FA49-BB10-51EF5C834C32}" srcOrd="3" destOrd="0" presId="urn:microsoft.com/office/officeart/2005/8/layout/vList2"/>
    <dgm:cxn modelId="{E751ECF8-DE5B-8A49-8C5A-E2BFE2285B54}" type="presParOf" srcId="{31270A94-1ECE-5A4F-A7D2-1BF656F19174}" destId="{02ABDA91-2BE1-EC49-B0C1-0528C384290B}" srcOrd="4" destOrd="0" presId="urn:microsoft.com/office/officeart/2005/8/layout/vList2"/>
    <dgm:cxn modelId="{8BB2EEE0-5387-C948-A0CD-9ED523A7F2DF}" type="presParOf" srcId="{31270A94-1ECE-5A4F-A7D2-1BF656F19174}" destId="{E2A387EA-6AC8-E54E-85E2-747EB8C96794}" srcOrd="5" destOrd="0" presId="urn:microsoft.com/office/officeart/2005/8/layout/vList2"/>
    <dgm:cxn modelId="{1574A1A4-AD67-A74F-9B14-FE8A097B3917}" type="presParOf" srcId="{31270A94-1ECE-5A4F-A7D2-1BF656F19174}" destId="{6F1CAED3-0B63-5342-A82C-BF0610ACF3ED}" srcOrd="6" destOrd="0" presId="urn:microsoft.com/office/officeart/2005/8/layout/vList2"/>
    <dgm:cxn modelId="{D3F4DFC0-A62F-5F45-8477-B08EA72F599A}" type="presParOf" srcId="{31270A94-1ECE-5A4F-A7D2-1BF656F19174}" destId="{C28FA731-9CF7-6744-BADC-B57CDBF2DE60}" srcOrd="7" destOrd="0" presId="urn:microsoft.com/office/officeart/2005/8/layout/vList2"/>
    <dgm:cxn modelId="{EB224D11-D509-0D41-98FB-1A5332235054}" type="presParOf" srcId="{31270A94-1ECE-5A4F-A7D2-1BF656F19174}" destId="{8CAFB9A0-D0B5-4744-9222-459E86E0DC1D}" srcOrd="8" destOrd="0" presId="urn:microsoft.com/office/officeart/2005/8/layout/vList2"/>
    <dgm:cxn modelId="{501CCF94-A3D0-8A4E-8F85-6635F0E13A75}" type="presParOf" srcId="{31270A94-1ECE-5A4F-A7D2-1BF656F19174}" destId="{D4BC4C55-C1DE-B34E-A777-6DACB3755142}" srcOrd="9" destOrd="0" presId="urn:microsoft.com/office/officeart/2005/8/layout/vList2"/>
    <dgm:cxn modelId="{851D7732-1D1C-6B40-9359-5A9B5E33C374}" type="presParOf" srcId="{31270A94-1ECE-5A4F-A7D2-1BF656F19174}" destId="{24929813-1D26-B042-B314-9DFB60DCAA4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1CCFE4-142B-4608-8D87-4E37DBC9946F}" type="doc">
      <dgm:prSet loTypeId="urn:microsoft.com/office/officeart/2005/8/layout/hierarchy6" loCatId="hierarchy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CFDD690-41BC-4FB0-846A-5B8DABDBBDAF}">
      <dgm:prSet phldrT="[Текст]" custT="1"/>
      <dgm:spPr/>
      <dgm:t>
        <a:bodyPr spcFirstLastPara="0" vert="horz" wrap="square" lIns="8890" tIns="8890" rIns="8890" bIns="8890" numCol="1" spcCol="1270" anchor="ctr" anchorCtr="0"/>
        <a:lstStyle/>
        <a:p>
          <a:r>
            <a:rPr lang="ru-RU" sz="1600" b="1" kern="1200" dirty="0" err="1">
              <a:solidFill>
                <a:srgbClr val="002060"/>
              </a:solidFill>
            </a:rPr>
            <a:t>Резекції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печінки</a:t>
          </a:r>
          <a:endParaRPr lang="ru-RU" sz="1600" b="1" kern="1200" dirty="0">
            <a:solidFill>
              <a:srgbClr val="002060"/>
            </a:solidFill>
          </a:endParaRPr>
        </a:p>
        <a:p>
          <a:r>
            <a:rPr lang="ru-RU" sz="1600" b="1" kern="1200" dirty="0">
              <a:solidFill>
                <a:srgbClr val="002060"/>
              </a:solidFill>
            </a:rPr>
            <a:t>(81)</a:t>
          </a:r>
        </a:p>
      </dgm:t>
    </dgm:pt>
    <dgm:pt modelId="{11399963-F3CF-4ED5-9083-3F5BD00899E6}" type="parTrans" cxnId="{EE5D66D9-6B1A-430E-A520-1FD3815AD497}">
      <dgm:prSet/>
      <dgm:spPr/>
      <dgm:t>
        <a:bodyPr/>
        <a:lstStyle/>
        <a:p>
          <a:endParaRPr lang="ru-RU"/>
        </a:p>
      </dgm:t>
    </dgm:pt>
    <dgm:pt modelId="{6D8C2703-CD50-45CC-B427-B9BE5C77F017}" type="sibTrans" cxnId="{EE5D66D9-6B1A-430E-A520-1FD3815AD497}">
      <dgm:prSet/>
      <dgm:spPr/>
      <dgm:t>
        <a:bodyPr/>
        <a:lstStyle/>
        <a:p>
          <a:endParaRPr lang="ru-RU"/>
        </a:p>
      </dgm:t>
    </dgm:pt>
    <dgm:pt modelId="{D3088ED0-5803-4FD4-ACEA-E8A09E22EDA6}">
      <dgm:prSet phldrT="[Текст]" custT="1"/>
      <dgm:spPr/>
      <dgm:t>
        <a:bodyPr spcFirstLastPara="0" vert="horz" wrap="square" lIns="8890" tIns="8890" rIns="8890" bIns="8890" numCol="1" spcCol="1270" anchor="ctr" anchorCtr="0"/>
        <a:lstStyle/>
        <a:p>
          <a:r>
            <a:rPr lang="uk-UA" sz="1400" b="1" kern="1200" dirty="0" err="1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Обширні</a:t>
          </a:r>
          <a:r>
            <a:rPr lang="uk-UA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 резекції, </a:t>
          </a:r>
          <a:r>
            <a:rPr lang="en-US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≥</a:t>
          </a:r>
          <a:r>
            <a:rPr lang="uk-UA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3 суміжних сегментів (72)</a:t>
          </a:r>
          <a:endParaRPr lang="ru-RU" sz="1400" b="1" kern="1200" dirty="0">
            <a:solidFill>
              <a:srgbClr val="002060"/>
            </a:solidFill>
          </a:endParaRPr>
        </a:p>
      </dgm:t>
    </dgm:pt>
    <dgm:pt modelId="{F59E3DE3-6B7A-493D-8030-389CFAA11443}" type="parTrans" cxnId="{AE9962E8-D944-452D-B8EB-271145E92470}">
      <dgm:prSet/>
      <dgm:spPr/>
      <dgm:t>
        <a:bodyPr/>
        <a:lstStyle/>
        <a:p>
          <a:endParaRPr lang="ru-RU"/>
        </a:p>
      </dgm:t>
    </dgm:pt>
    <dgm:pt modelId="{9ACD0696-4071-47C5-ADC5-77462AE79770}" type="sibTrans" cxnId="{AE9962E8-D944-452D-B8EB-271145E92470}">
      <dgm:prSet/>
      <dgm:spPr/>
      <dgm:t>
        <a:bodyPr/>
        <a:lstStyle/>
        <a:p>
          <a:endParaRPr lang="ru-RU"/>
        </a:p>
      </dgm:t>
    </dgm:pt>
    <dgm:pt modelId="{5F28F92C-8084-4246-AAB3-BC0AADE362BE}">
      <dgm:prSet phldrT="[Текст]" custT="1"/>
      <dgm:spPr/>
      <dgm:t>
        <a:bodyPr/>
        <a:lstStyle/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Малі резекції, </a:t>
          </a:r>
          <a:r>
            <a:rPr lang="en-US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&lt;3 </a:t>
          </a:r>
          <a:r>
            <a:rPr lang="uk-UA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сегментів (9)</a:t>
          </a:r>
          <a:endParaRPr lang="ru-RU" sz="1400" b="1" kern="1200" dirty="0">
            <a:solidFill>
              <a:srgbClr val="002060"/>
            </a:solidFill>
            <a:latin typeface="Calibri" panose="020F0502020204030204"/>
            <a:ea typeface="+mn-ea"/>
            <a:cs typeface="+mn-cs"/>
          </a:endParaRPr>
        </a:p>
      </dgm:t>
    </dgm:pt>
    <dgm:pt modelId="{91B1FA39-FCD6-4CF6-87F5-0D3EB8AA95E8}" type="parTrans" cxnId="{657C2B7C-7FB1-43F6-8FBC-7BADCD6837E2}">
      <dgm:prSet/>
      <dgm:spPr/>
      <dgm:t>
        <a:bodyPr/>
        <a:lstStyle/>
        <a:p>
          <a:endParaRPr lang="ru-RU"/>
        </a:p>
      </dgm:t>
    </dgm:pt>
    <dgm:pt modelId="{EDE8E3E6-BE77-4744-B18D-01A81D3E479F}" type="sibTrans" cxnId="{657C2B7C-7FB1-43F6-8FBC-7BADCD6837E2}">
      <dgm:prSet/>
      <dgm:spPr/>
      <dgm:t>
        <a:bodyPr/>
        <a:lstStyle/>
        <a:p>
          <a:endParaRPr lang="ru-RU"/>
        </a:p>
      </dgm:t>
    </dgm:pt>
    <dgm:pt modelId="{E09EDF4A-A49D-E94B-97E0-948ED5EE60DC}">
      <dgm:prSet phldrT="[Текст]" custT="1"/>
      <dgm:spPr/>
      <dgm:t>
        <a:bodyPr spcFirstLastPara="0" vert="horz" wrap="square" lIns="8890" tIns="8890" rIns="8890" bIns="8890" numCol="1" spcCol="1270" anchor="ctr" anchorCtr="0"/>
        <a:lstStyle/>
        <a:p>
          <a:r>
            <a:rPr lang="ru-RU" sz="1400" b="1" kern="1200" dirty="0">
              <a:solidFill>
                <a:srgbClr val="002060"/>
              </a:solidFill>
            </a:rPr>
            <a:t>З </a:t>
          </a:r>
          <a:r>
            <a:rPr lang="ru-RU" sz="1400" b="1" kern="1200" dirty="0" err="1">
              <a:solidFill>
                <a:srgbClr val="002060"/>
              </a:solidFill>
            </a:rPr>
            <a:t>резекціями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вісцеральних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судин</a:t>
          </a:r>
          <a:r>
            <a:rPr lang="ru-RU" sz="1400" b="1" kern="1200" dirty="0">
              <a:solidFill>
                <a:srgbClr val="002060"/>
              </a:solidFill>
            </a:rPr>
            <a:t> (16)</a:t>
          </a:r>
        </a:p>
      </dgm:t>
    </dgm:pt>
    <dgm:pt modelId="{11632636-41AF-1247-B0C4-E14AB64AA751}" type="parTrans" cxnId="{8D8BF12B-A8A5-974B-BC19-F3DC19173A8C}">
      <dgm:prSet/>
      <dgm:spPr/>
      <dgm:t>
        <a:bodyPr/>
        <a:lstStyle/>
        <a:p>
          <a:endParaRPr lang="ru-RU"/>
        </a:p>
      </dgm:t>
    </dgm:pt>
    <dgm:pt modelId="{3CC4E124-DDD3-FB4C-9852-6465669FB02D}" type="sibTrans" cxnId="{8D8BF12B-A8A5-974B-BC19-F3DC19173A8C}">
      <dgm:prSet/>
      <dgm:spPr/>
      <dgm:t>
        <a:bodyPr/>
        <a:lstStyle/>
        <a:p>
          <a:endParaRPr lang="ru-RU"/>
        </a:p>
      </dgm:t>
    </dgm:pt>
    <dgm:pt modelId="{8BD480C6-8DFF-A144-ADF7-B8528B655ED3}">
      <dgm:prSet phldrT="[Текст]" custT="1"/>
      <dgm:spPr/>
      <dgm:t>
        <a:bodyPr spcFirstLastPara="0" vert="horz" wrap="square" lIns="8890" tIns="8890" rIns="8890" bIns="8890" numCol="1" spcCol="1270" anchor="ctr" anchorCtr="0"/>
        <a:lstStyle/>
        <a:p>
          <a:r>
            <a:rPr lang="ru-RU" sz="1400" b="1" kern="1200" dirty="0">
              <a:solidFill>
                <a:srgbClr val="002060"/>
              </a:solidFill>
            </a:rPr>
            <a:t>Без </a:t>
          </a:r>
          <a:r>
            <a:rPr lang="ru-RU" sz="1400" b="1" kern="1200" dirty="0" err="1">
              <a:solidFill>
                <a:srgbClr val="002060"/>
              </a:solidFill>
            </a:rPr>
            <a:t>резекції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вісцеральних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судин</a:t>
          </a:r>
          <a:r>
            <a:rPr lang="ru-RU" sz="1400" b="1" kern="1200" dirty="0">
              <a:solidFill>
                <a:srgbClr val="002060"/>
              </a:solidFill>
            </a:rPr>
            <a:t> (56)</a:t>
          </a:r>
        </a:p>
      </dgm:t>
    </dgm:pt>
    <dgm:pt modelId="{F988DB5B-71CB-544E-B63E-D17F6A4790D7}" type="parTrans" cxnId="{719BE9D3-FF17-6146-861B-A6041F3C5BF3}">
      <dgm:prSet/>
      <dgm:spPr/>
      <dgm:t>
        <a:bodyPr/>
        <a:lstStyle/>
        <a:p>
          <a:endParaRPr lang="ru-RU"/>
        </a:p>
      </dgm:t>
    </dgm:pt>
    <dgm:pt modelId="{5A2C1188-D65C-3E46-88BF-D53539638C3B}" type="sibTrans" cxnId="{719BE9D3-FF17-6146-861B-A6041F3C5BF3}">
      <dgm:prSet/>
      <dgm:spPr/>
      <dgm:t>
        <a:bodyPr/>
        <a:lstStyle/>
        <a:p>
          <a:endParaRPr lang="ru-RU"/>
        </a:p>
      </dgm:t>
    </dgm:pt>
    <dgm:pt modelId="{BC8A1383-306C-E040-A283-59CB4A3AABAB}" type="pres">
      <dgm:prSet presAssocID="{2D1CCFE4-142B-4608-8D87-4E37DBC9946F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FB7B89C-C21F-F544-980A-CBC18F00CFB9}" type="pres">
      <dgm:prSet presAssocID="{2D1CCFE4-142B-4608-8D87-4E37DBC9946F}" presName="hierFlow" presStyleCnt="0"/>
      <dgm:spPr/>
    </dgm:pt>
    <dgm:pt modelId="{7C49D171-5E7F-8E44-953C-5605A93059D0}" type="pres">
      <dgm:prSet presAssocID="{2D1CCFE4-142B-4608-8D87-4E37DBC9946F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B6AB16B-49E4-5545-B7D4-88738093D95C}" type="pres">
      <dgm:prSet presAssocID="{5CFDD690-41BC-4FB0-846A-5B8DABDBBDAF}" presName="Name14" presStyleCnt="0"/>
      <dgm:spPr/>
    </dgm:pt>
    <dgm:pt modelId="{76079EA5-7EFD-154A-9574-E58BD48D7D44}" type="pres">
      <dgm:prSet presAssocID="{5CFDD690-41BC-4FB0-846A-5B8DABDBBDAF}" presName="level1Shape" presStyleLbl="node0" presStyleIdx="0" presStyleCnt="1" custScaleX="154344" custScaleY="5658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DA8E4F6-590C-174D-ABAD-C5FC64958424}" type="pres">
      <dgm:prSet presAssocID="{5CFDD690-41BC-4FB0-846A-5B8DABDBBDAF}" presName="hierChild2" presStyleCnt="0"/>
      <dgm:spPr/>
    </dgm:pt>
    <dgm:pt modelId="{C194C4F6-D7B4-4E41-BE3E-2E58C9F41C5C}" type="pres">
      <dgm:prSet presAssocID="{F59E3DE3-6B7A-493D-8030-389CFAA11443}" presName="Name19" presStyleLbl="parChTrans1D2" presStyleIdx="0" presStyleCnt="2"/>
      <dgm:spPr/>
      <dgm:t>
        <a:bodyPr/>
        <a:lstStyle/>
        <a:p>
          <a:endParaRPr lang="ru-RU"/>
        </a:p>
      </dgm:t>
    </dgm:pt>
    <dgm:pt modelId="{E2E5A465-A3B0-964A-8D3A-3602B369DFA2}" type="pres">
      <dgm:prSet presAssocID="{D3088ED0-5803-4FD4-ACEA-E8A09E22EDA6}" presName="Name21" presStyleCnt="0"/>
      <dgm:spPr/>
    </dgm:pt>
    <dgm:pt modelId="{23161B68-5DD3-A54B-81BC-2086AECC8CFB}" type="pres">
      <dgm:prSet presAssocID="{D3088ED0-5803-4FD4-ACEA-E8A09E22EDA6}" presName="level2Shape" presStyleLbl="node2" presStyleIdx="0" presStyleCnt="2" custScaleX="142400" custScaleY="46630" custLinFactNeighborX="-19519" custLinFactNeighborY="16420"/>
      <dgm:spPr/>
      <dgm:t>
        <a:bodyPr/>
        <a:lstStyle/>
        <a:p>
          <a:endParaRPr lang="ru-RU"/>
        </a:p>
      </dgm:t>
    </dgm:pt>
    <dgm:pt modelId="{07E0E0E2-6CC4-614E-97E2-3501214FD59C}" type="pres">
      <dgm:prSet presAssocID="{D3088ED0-5803-4FD4-ACEA-E8A09E22EDA6}" presName="hierChild3" presStyleCnt="0"/>
      <dgm:spPr/>
    </dgm:pt>
    <dgm:pt modelId="{FF57EAD3-C807-9A41-85AA-A4AAE5A68EEB}" type="pres">
      <dgm:prSet presAssocID="{11632636-41AF-1247-B0C4-E14AB64AA751}" presName="Name19" presStyleLbl="parChTrans1D3" presStyleIdx="0" presStyleCnt="2"/>
      <dgm:spPr/>
      <dgm:t>
        <a:bodyPr/>
        <a:lstStyle/>
        <a:p>
          <a:endParaRPr lang="ru-RU"/>
        </a:p>
      </dgm:t>
    </dgm:pt>
    <dgm:pt modelId="{441F0128-78B7-514D-9281-C3151B2473B8}" type="pres">
      <dgm:prSet presAssocID="{E09EDF4A-A49D-E94B-97E0-948ED5EE60DC}" presName="Name21" presStyleCnt="0"/>
      <dgm:spPr/>
    </dgm:pt>
    <dgm:pt modelId="{BE972877-DD44-1549-908F-503A642772E3}" type="pres">
      <dgm:prSet presAssocID="{E09EDF4A-A49D-E94B-97E0-948ED5EE60DC}" presName="level2Shape" presStyleLbl="node3" presStyleIdx="0" presStyleCnt="2"/>
      <dgm:spPr/>
      <dgm:t>
        <a:bodyPr/>
        <a:lstStyle/>
        <a:p>
          <a:endParaRPr lang="ru-RU"/>
        </a:p>
      </dgm:t>
    </dgm:pt>
    <dgm:pt modelId="{C0365C90-E65D-7249-B0CC-E91F28C424BF}" type="pres">
      <dgm:prSet presAssocID="{E09EDF4A-A49D-E94B-97E0-948ED5EE60DC}" presName="hierChild3" presStyleCnt="0"/>
      <dgm:spPr/>
    </dgm:pt>
    <dgm:pt modelId="{14E28FBA-2CC0-484B-AA16-8FEBEF9553CE}" type="pres">
      <dgm:prSet presAssocID="{F988DB5B-71CB-544E-B63E-D17F6A4790D7}" presName="Name19" presStyleLbl="parChTrans1D3" presStyleIdx="1" presStyleCnt="2"/>
      <dgm:spPr/>
      <dgm:t>
        <a:bodyPr/>
        <a:lstStyle/>
        <a:p>
          <a:endParaRPr lang="ru-RU"/>
        </a:p>
      </dgm:t>
    </dgm:pt>
    <dgm:pt modelId="{C7376DFF-DC64-D14C-9EB2-A09E7FB4E219}" type="pres">
      <dgm:prSet presAssocID="{8BD480C6-8DFF-A144-ADF7-B8528B655ED3}" presName="Name21" presStyleCnt="0"/>
      <dgm:spPr/>
    </dgm:pt>
    <dgm:pt modelId="{C813990A-E94F-4842-94A0-99B53437F619}" type="pres">
      <dgm:prSet presAssocID="{8BD480C6-8DFF-A144-ADF7-B8528B655ED3}" presName="level2Shape" presStyleLbl="node3" presStyleIdx="1" presStyleCnt="2"/>
      <dgm:spPr/>
      <dgm:t>
        <a:bodyPr/>
        <a:lstStyle/>
        <a:p>
          <a:endParaRPr lang="ru-RU"/>
        </a:p>
      </dgm:t>
    </dgm:pt>
    <dgm:pt modelId="{EB2B218F-BB34-6844-B704-D423C2D7C0FD}" type="pres">
      <dgm:prSet presAssocID="{8BD480C6-8DFF-A144-ADF7-B8528B655ED3}" presName="hierChild3" presStyleCnt="0"/>
      <dgm:spPr/>
    </dgm:pt>
    <dgm:pt modelId="{452C32E5-ED35-C447-A61F-5E699F968F9E}" type="pres">
      <dgm:prSet presAssocID="{91B1FA39-FCD6-4CF6-87F5-0D3EB8AA95E8}" presName="Name19" presStyleLbl="parChTrans1D2" presStyleIdx="1" presStyleCnt="2"/>
      <dgm:spPr/>
      <dgm:t>
        <a:bodyPr/>
        <a:lstStyle/>
        <a:p>
          <a:endParaRPr lang="ru-RU"/>
        </a:p>
      </dgm:t>
    </dgm:pt>
    <dgm:pt modelId="{D9B6BBAF-9C0D-224C-BAD3-CF50EB7E8496}" type="pres">
      <dgm:prSet presAssocID="{5F28F92C-8084-4246-AAB3-BC0AADE362BE}" presName="Name21" presStyleCnt="0"/>
      <dgm:spPr/>
    </dgm:pt>
    <dgm:pt modelId="{97522299-9E24-B842-A560-D03F13435CBD}" type="pres">
      <dgm:prSet presAssocID="{5F28F92C-8084-4246-AAB3-BC0AADE362BE}" presName="level2Shape" presStyleLbl="node2" presStyleIdx="1" presStyleCnt="2" custScaleX="119729" custScaleY="45701" custLinFactNeighborX="15717" custLinFactNeighborY="36133"/>
      <dgm:spPr/>
      <dgm:t>
        <a:bodyPr/>
        <a:lstStyle/>
        <a:p>
          <a:endParaRPr lang="ru-RU"/>
        </a:p>
      </dgm:t>
    </dgm:pt>
    <dgm:pt modelId="{514F1965-5365-BD43-B665-45ECDA710331}" type="pres">
      <dgm:prSet presAssocID="{5F28F92C-8084-4246-AAB3-BC0AADE362BE}" presName="hierChild3" presStyleCnt="0"/>
      <dgm:spPr/>
    </dgm:pt>
    <dgm:pt modelId="{51B9C6B7-55A6-5542-83A3-4702A5ED2A01}" type="pres">
      <dgm:prSet presAssocID="{2D1CCFE4-142B-4608-8D87-4E37DBC9946F}" presName="bgShapesFlow" presStyleCnt="0"/>
      <dgm:spPr/>
    </dgm:pt>
  </dgm:ptLst>
  <dgm:cxnLst>
    <dgm:cxn modelId="{279CB73C-6DEB-7242-963F-498692975598}" type="presOf" srcId="{8BD480C6-8DFF-A144-ADF7-B8528B655ED3}" destId="{C813990A-E94F-4842-94A0-99B53437F619}" srcOrd="0" destOrd="0" presId="urn:microsoft.com/office/officeart/2005/8/layout/hierarchy6"/>
    <dgm:cxn modelId="{0ED692F6-F9BD-7D4C-8728-217476024FFC}" type="presOf" srcId="{F59E3DE3-6B7A-493D-8030-389CFAA11443}" destId="{C194C4F6-D7B4-4E41-BE3E-2E58C9F41C5C}" srcOrd="0" destOrd="0" presId="urn:microsoft.com/office/officeart/2005/8/layout/hierarchy6"/>
    <dgm:cxn modelId="{172E135E-D831-5B4B-A3EB-DBB018687B12}" type="presOf" srcId="{11632636-41AF-1247-B0C4-E14AB64AA751}" destId="{FF57EAD3-C807-9A41-85AA-A4AAE5A68EEB}" srcOrd="0" destOrd="0" presId="urn:microsoft.com/office/officeart/2005/8/layout/hierarchy6"/>
    <dgm:cxn modelId="{A7D13CA0-D871-1E4E-B749-0102712E7BF0}" type="presOf" srcId="{5CFDD690-41BC-4FB0-846A-5B8DABDBBDAF}" destId="{76079EA5-7EFD-154A-9574-E58BD48D7D44}" srcOrd="0" destOrd="0" presId="urn:microsoft.com/office/officeart/2005/8/layout/hierarchy6"/>
    <dgm:cxn modelId="{719BE9D3-FF17-6146-861B-A6041F3C5BF3}" srcId="{D3088ED0-5803-4FD4-ACEA-E8A09E22EDA6}" destId="{8BD480C6-8DFF-A144-ADF7-B8528B655ED3}" srcOrd="1" destOrd="0" parTransId="{F988DB5B-71CB-544E-B63E-D17F6A4790D7}" sibTransId="{5A2C1188-D65C-3E46-88BF-D53539638C3B}"/>
    <dgm:cxn modelId="{8D8BF12B-A8A5-974B-BC19-F3DC19173A8C}" srcId="{D3088ED0-5803-4FD4-ACEA-E8A09E22EDA6}" destId="{E09EDF4A-A49D-E94B-97E0-948ED5EE60DC}" srcOrd="0" destOrd="0" parTransId="{11632636-41AF-1247-B0C4-E14AB64AA751}" sibTransId="{3CC4E124-DDD3-FB4C-9852-6465669FB02D}"/>
    <dgm:cxn modelId="{92AB1DDB-11CA-B345-A651-0EC56D13E871}" type="presOf" srcId="{2D1CCFE4-142B-4608-8D87-4E37DBC9946F}" destId="{BC8A1383-306C-E040-A283-59CB4A3AABAB}" srcOrd="0" destOrd="0" presId="urn:microsoft.com/office/officeart/2005/8/layout/hierarchy6"/>
    <dgm:cxn modelId="{FFDB7F41-A90C-D047-87E4-22A4F845EBA9}" type="presOf" srcId="{91B1FA39-FCD6-4CF6-87F5-0D3EB8AA95E8}" destId="{452C32E5-ED35-C447-A61F-5E699F968F9E}" srcOrd="0" destOrd="0" presId="urn:microsoft.com/office/officeart/2005/8/layout/hierarchy6"/>
    <dgm:cxn modelId="{D8DCCC20-4499-094F-82A2-C029578EED3E}" type="presOf" srcId="{E09EDF4A-A49D-E94B-97E0-948ED5EE60DC}" destId="{BE972877-DD44-1549-908F-503A642772E3}" srcOrd="0" destOrd="0" presId="urn:microsoft.com/office/officeart/2005/8/layout/hierarchy6"/>
    <dgm:cxn modelId="{2CFF61C2-A9CA-D24D-987A-0CD2CCED12CB}" type="presOf" srcId="{5F28F92C-8084-4246-AAB3-BC0AADE362BE}" destId="{97522299-9E24-B842-A560-D03F13435CBD}" srcOrd="0" destOrd="0" presId="urn:microsoft.com/office/officeart/2005/8/layout/hierarchy6"/>
    <dgm:cxn modelId="{657C2B7C-7FB1-43F6-8FBC-7BADCD6837E2}" srcId="{5CFDD690-41BC-4FB0-846A-5B8DABDBBDAF}" destId="{5F28F92C-8084-4246-AAB3-BC0AADE362BE}" srcOrd="1" destOrd="0" parTransId="{91B1FA39-FCD6-4CF6-87F5-0D3EB8AA95E8}" sibTransId="{EDE8E3E6-BE77-4744-B18D-01A81D3E479F}"/>
    <dgm:cxn modelId="{EE5D66D9-6B1A-430E-A520-1FD3815AD497}" srcId="{2D1CCFE4-142B-4608-8D87-4E37DBC9946F}" destId="{5CFDD690-41BC-4FB0-846A-5B8DABDBBDAF}" srcOrd="0" destOrd="0" parTransId="{11399963-F3CF-4ED5-9083-3F5BD00899E6}" sibTransId="{6D8C2703-CD50-45CC-B427-B9BE5C77F017}"/>
    <dgm:cxn modelId="{AE9962E8-D944-452D-B8EB-271145E92470}" srcId="{5CFDD690-41BC-4FB0-846A-5B8DABDBBDAF}" destId="{D3088ED0-5803-4FD4-ACEA-E8A09E22EDA6}" srcOrd="0" destOrd="0" parTransId="{F59E3DE3-6B7A-493D-8030-389CFAA11443}" sibTransId="{9ACD0696-4071-47C5-ADC5-77462AE79770}"/>
    <dgm:cxn modelId="{8D4EEFD4-20AE-4C48-BEEC-0B3E0ECE5698}" type="presOf" srcId="{D3088ED0-5803-4FD4-ACEA-E8A09E22EDA6}" destId="{23161B68-5DD3-A54B-81BC-2086AECC8CFB}" srcOrd="0" destOrd="0" presId="urn:microsoft.com/office/officeart/2005/8/layout/hierarchy6"/>
    <dgm:cxn modelId="{0F046556-B25D-AC45-A9DF-C36CFB6EBBEA}" type="presOf" srcId="{F988DB5B-71CB-544E-B63E-D17F6A4790D7}" destId="{14E28FBA-2CC0-484B-AA16-8FEBEF9553CE}" srcOrd="0" destOrd="0" presId="urn:microsoft.com/office/officeart/2005/8/layout/hierarchy6"/>
    <dgm:cxn modelId="{E48F32C1-4A66-AD4E-902C-D37F51A38E6B}" type="presParOf" srcId="{BC8A1383-306C-E040-A283-59CB4A3AABAB}" destId="{FFB7B89C-C21F-F544-980A-CBC18F00CFB9}" srcOrd="0" destOrd="0" presId="urn:microsoft.com/office/officeart/2005/8/layout/hierarchy6"/>
    <dgm:cxn modelId="{367E7065-4DD2-B24E-8C4F-6C5BE178776A}" type="presParOf" srcId="{FFB7B89C-C21F-F544-980A-CBC18F00CFB9}" destId="{7C49D171-5E7F-8E44-953C-5605A93059D0}" srcOrd="0" destOrd="0" presId="urn:microsoft.com/office/officeart/2005/8/layout/hierarchy6"/>
    <dgm:cxn modelId="{8D3C5EBB-6E09-2A41-BF82-850EABFD0680}" type="presParOf" srcId="{7C49D171-5E7F-8E44-953C-5605A93059D0}" destId="{2B6AB16B-49E4-5545-B7D4-88738093D95C}" srcOrd="0" destOrd="0" presId="urn:microsoft.com/office/officeart/2005/8/layout/hierarchy6"/>
    <dgm:cxn modelId="{2663230F-B299-A547-A83E-C6E830EFE38B}" type="presParOf" srcId="{2B6AB16B-49E4-5545-B7D4-88738093D95C}" destId="{76079EA5-7EFD-154A-9574-E58BD48D7D44}" srcOrd="0" destOrd="0" presId="urn:microsoft.com/office/officeart/2005/8/layout/hierarchy6"/>
    <dgm:cxn modelId="{3F3AA409-8F0B-9648-BA46-3EBDA3F6E2D9}" type="presParOf" srcId="{2B6AB16B-49E4-5545-B7D4-88738093D95C}" destId="{4DA8E4F6-590C-174D-ABAD-C5FC64958424}" srcOrd="1" destOrd="0" presId="urn:microsoft.com/office/officeart/2005/8/layout/hierarchy6"/>
    <dgm:cxn modelId="{4F2F203C-866D-334F-8224-FCB45AEACB8A}" type="presParOf" srcId="{4DA8E4F6-590C-174D-ABAD-C5FC64958424}" destId="{C194C4F6-D7B4-4E41-BE3E-2E58C9F41C5C}" srcOrd="0" destOrd="0" presId="urn:microsoft.com/office/officeart/2005/8/layout/hierarchy6"/>
    <dgm:cxn modelId="{3AB31BFF-3F99-4048-81F9-FC346AFB0333}" type="presParOf" srcId="{4DA8E4F6-590C-174D-ABAD-C5FC64958424}" destId="{E2E5A465-A3B0-964A-8D3A-3602B369DFA2}" srcOrd="1" destOrd="0" presId="urn:microsoft.com/office/officeart/2005/8/layout/hierarchy6"/>
    <dgm:cxn modelId="{B551F767-22F2-8A41-83BD-0C5D46175CFF}" type="presParOf" srcId="{E2E5A465-A3B0-964A-8D3A-3602B369DFA2}" destId="{23161B68-5DD3-A54B-81BC-2086AECC8CFB}" srcOrd="0" destOrd="0" presId="urn:microsoft.com/office/officeart/2005/8/layout/hierarchy6"/>
    <dgm:cxn modelId="{9E4FCF7B-AD0B-D14C-8C75-E82840622303}" type="presParOf" srcId="{E2E5A465-A3B0-964A-8D3A-3602B369DFA2}" destId="{07E0E0E2-6CC4-614E-97E2-3501214FD59C}" srcOrd="1" destOrd="0" presId="urn:microsoft.com/office/officeart/2005/8/layout/hierarchy6"/>
    <dgm:cxn modelId="{2B23B1F6-127D-5C4A-B279-2D4C92419B0F}" type="presParOf" srcId="{07E0E0E2-6CC4-614E-97E2-3501214FD59C}" destId="{FF57EAD3-C807-9A41-85AA-A4AAE5A68EEB}" srcOrd="0" destOrd="0" presId="urn:microsoft.com/office/officeart/2005/8/layout/hierarchy6"/>
    <dgm:cxn modelId="{564E43C1-A0D4-504E-874F-3D2271481CC1}" type="presParOf" srcId="{07E0E0E2-6CC4-614E-97E2-3501214FD59C}" destId="{441F0128-78B7-514D-9281-C3151B2473B8}" srcOrd="1" destOrd="0" presId="urn:microsoft.com/office/officeart/2005/8/layout/hierarchy6"/>
    <dgm:cxn modelId="{2C41BFCE-2D51-E147-BB2E-3A9B139E9F87}" type="presParOf" srcId="{441F0128-78B7-514D-9281-C3151B2473B8}" destId="{BE972877-DD44-1549-908F-503A642772E3}" srcOrd="0" destOrd="0" presId="urn:microsoft.com/office/officeart/2005/8/layout/hierarchy6"/>
    <dgm:cxn modelId="{7298C1B5-5F99-F045-B5B6-275C91CD3047}" type="presParOf" srcId="{441F0128-78B7-514D-9281-C3151B2473B8}" destId="{C0365C90-E65D-7249-B0CC-E91F28C424BF}" srcOrd="1" destOrd="0" presId="urn:microsoft.com/office/officeart/2005/8/layout/hierarchy6"/>
    <dgm:cxn modelId="{5335839F-A41B-9F47-B01B-5DD4CFB72B10}" type="presParOf" srcId="{07E0E0E2-6CC4-614E-97E2-3501214FD59C}" destId="{14E28FBA-2CC0-484B-AA16-8FEBEF9553CE}" srcOrd="2" destOrd="0" presId="urn:microsoft.com/office/officeart/2005/8/layout/hierarchy6"/>
    <dgm:cxn modelId="{56D94AF5-D38D-B443-B8B6-DF2C078B8E63}" type="presParOf" srcId="{07E0E0E2-6CC4-614E-97E2-3501214FD59C}" destId="{C7376DFF-DC64-D14C-9EB2-A09E7FB4E219}" srcOrd="3" destOrd="0" presId="urn:microsoft.com/office/officeart/2005/8/layout/hierarchy6"/>
    <dgm:cxn modelId="{0BD6F82B-4D10-7349-9D47-2C1F51B691E2}" type="presParOf" srcId="{C7376DFF-DC64-D14C-9EB2-A09E7FB4E219}" destId="{C813990A-E94F-4842-94A0-99B53437F619}" srcOrd="0" destOrd="0" presId="urn:microsoft.com/office/officeart/2005/8/layout/hierarchy6"/>
    <dgm:cxn modelId="{BB7D1ABC-5C4B-AD41-B568-468314ECEB3B}" type="presParOf" srcId="{C7376DFF-DC64-D14C-9EB2-A09E7FB4E219}" destId="{EB2B218F-BB34-6844-B704-D423C2D7C0FD}" srcOrd="1" destOrd="0" presId="urn:microsoft.com/office/officeart/2005/8/layout/hierarchy6"/>
    <dgm:cxn modelId="{550302C2-04AA-BB4A-B2B8-D7340216F658}" type="presParOf" srcId="{4DA8E4F6-590C-174D-ABAD-C5FC64958424}" destId="{452C32E5-ED35-C447-A61F-5E699F968F9E}" srcOrd="2" destOrd="0" presId="urn:microsoft.com/office/officeart/2005/8/layout/hierarchy6"/>
    <dgm:cxn modelId="{B0D2BB1D-A680-1243-B20E-7C409D925969}" type="presParOf" srcId="{4DA8E4F6-590C-174D-ABAD-C5FC64958424}" destId="{D9B6BBAF-9C0D-224C-BAD3-CF50EB7E8496}" srcOrd="3" destOrd="0" presId="urn:microsoft.com/office/officeart/2005/8/layout/hierarchy6"/>
    <dgm:cxn modelId="{6114F339-64F4-1641-A6B6-67A17B9D687D}" type="presParOf" srcId="{D9B6BBAF-9C0D-224C-BAD3-CF50EB7E8496}" destId="{97522299-9E24-B842-A560-D03F13435CBD}" srcOrd="0" destOrd="0" presId="urn:microsoft.com/office/officeart/2005/8/layout/hierarchy6"/>
    <dgm:cxn modelId="{24285552-B937-5643-A7E2-9601385759D8}" type="presParOf" srcId="{D9B6BBAF-9C0D-224C-BAD3-CF50EB7E8496}" destId="{514F1965-5365-BD43-B665-45ECDA710331}" srcOrd="1" destOrd="0" presId="urn:microsoft.com/office/officeart/2005/8/layout/hierarchy6"/>
    <dgm:cxn modelId="{3F6FD5F1-5504-D14B-A776-6E70707BF4F2}" type="presParOf" srcId="{BC8A1383-306C-E040-A283-59CB4A3AABAB}" destId="{51B9C6B7-55A6-5542-83A3-4702A5ED2A01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1CCFE4-142B-4608-8D87-4E37DBC9946F}" type="doc">
      <dgm:prSet loTypeId="urn:microsoft.com/office/officeart/2005/8/layout/hierarchy6" loCatId="hierarchy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CFDD690-41BC-4FB0-846A-5B8DABDBBDAF}">
      <dgm:prSet phldrT="[Текст]" custT="1"/>
      <dgm:spPr/>
      <dgm:t>
        <a:bodyPr spcFirstLastPara="0" vert="horz" wrap="square" lIns="8890" tIns="8890" rIns="8890" bIns="8890" numCol="1" spcCol="1270" anchor="ctr" anchorCtr="0"/>
        <a:lstStyle/>
        <a:p>
          <a:r>
            <a:rPr lang="ru-RU" sz="1600" b="1" kern="1200" dirty="0" err="1">
              <a:solidFill>
                <a:srgbClr val="002060"/>
              </a:solidFill>
            </a:rPr>
            <a:t>Трансплантації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частини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печінки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від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родинного</a:t>
          </a:r>
          <a:r>
            <a:rPr lang="ru-RU" sz="1600" b="1" kern="1200" dirty="0">
              <a:solidFill>
                <a:srgbClr val="002060"/>
              </a:solidFill>
            </a:rPr>
            <a:t> донора</a:t>
          </a:r>
        </a:p>
        <a:p>
          <a:r>
            <a:rPr lang="ru-RU" sz="1600" b="1" kern="1200" dirty="0">
              <a:solidFill>
                <a:srgbClr val="002060"/>
              </a:solidFill>
            </a:rPr>
            <a:t>(9)</a:t>
          </a:r>
        </a:p>
      </dgm:t>
    </dgm:pt>
    <dgm:pt modelId="{11399963-F3CF-4ED5-9083-3F5BD00899E6}" type="parTrans" cxnId="{EE5D66D9-6B1A-430E-A520-1FD3815AD497}">
      <dgm:prSet/>
      <dgm:spPr/>
      <dgm:t>
        <a:bodyPr/>
        <a:lstStyle/>
        <a:p>
          <a:endParaRPr lang="ru-RU"/>
        </a:p>
      </dgm:t>
    </dgm:pt>
    <dgm:pt modelId="{6D8C2703-CD50-45CC-B427-B9BE5C77F017}" type="sibTrans" cxnId="{EE5D66D9-6B1A-430E-A520-1FD3815AD497}">
      <dgm:prSet/>
      <dgm:spPr/>
      <dgm:t>
        <a:bodyPr/>
        <a:lstStyle/>
        <a:p>
          <a:endParaRPr lang="ru-RU"/>
        </a:p>
      </dgm:t>
    </dgm:pt>
    <dgm:pt modelId="{D3088ED0-5803-4FD4-ACEA-E8A09E22EDA6}">
      <dgm:prSet phldrT="[Текст]" custT="1"/>
      <dgm:spPr/>
      <dgm:t>
        <a:bodyPr spcFirstLastPara="0" vert="horz" wrap="square" lIns="8890" tIns="8890" rIns="8890" bIns="8890" numCol="1" spcCol="1270" anchor="ctr" anchorCtr="0"/>
        <a:lstStyle/>
        <a:p>
          <a:r>
            <a:rPr lang="ru-RU" sz="1400" b="1" kern="1200" dirty="0" err="1">
              <a:solidFill>
                <a:srgbClr val="002060"/>
              </a:solidFill>
            </a:rPr>
            <a:t>Трансплантація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лівої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латеральної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секції</a:t>
          </a:r>
          <a:endParaRPr lang="ru-RU" sz="1400" b="1" kern="1200" dirty="0">
            <a:solidFill>
              <a:srgbClr val="002060"/>
            </a:solidFill>
          </a:endParaRPr>
        </a:p>
        <a:p>
          <a:r>
            <a:rPr lang="uk-UA" sz="1400" b="1" kern="1200" dirty="0">
              <a:solidFill>
                <a:srgbClr val="002060"/>
              </a:solidFill>
            </a:rPr>
            <a:t>(8</a:t>
          </a:r>
          <a:r>
            <a:rPr lang="ru-RU" sz="1400" b="1" kern="1200" dirty="0">
              <a:solidFill>
                <a:srgbClr val="002060"/>
              </a:solidFill>
            </a:rPr>
            <a:t>) </a:t>
          </a:r>
        </a:p>
      </dgm:t>
    </dgm:pt>
    <dgm:pt modelId="{F59E3DE3-6B7A-493D-8030-389CFAA11443}" type="parTrans" cxnId="{AE9962E8-D944-452D-B8EB-271145E92470}">
      <dgm:prSet/>
      <dgm:spPr/>
      <dgm:t>
        <a:bodyPr/>
        <a:lstStyle/>
        <a:p>
          <a:endParaRPr lang="ru-RU"/>
        </a:p>
      </dgm:t>
    </dgm:pt>
    <dgm:pt modelId="{9ACD0696-4071-47C5-ADC5-77462AE79770}" type="sibTrans" cxnId="{AE9962E8-D944-452D-B8EB-271145E92470}">
      <dgm:prSet/>
      <dgm:spPr/>
      <dgm:t>
        <a:bodyPr/>
        <a:lstStyle/>
        <a:p>
          <a:endParaRPr lang="ru-RU"/>
        </a:p>
      </dgm:t>
    </dgm:pt>
    <dgm:pt modelId="{5F28F92C-8084-4246-AAB3-BC0AADE362BE}">
      <dgm:prSet phldrT="[Текст]" custT="1"/>
      <dgm:spPr/>
      <dgm:t>
        <a:bodyPr/>
        <a:lstStyle/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 err="1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Трансплантація</a:t>
          </a:r>
          <a:r>
            <a:rPr lang="ru-RU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ru-RU" sz="1400" b="1" kern="1200" dirty="0" err="1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лівої</a:t>
          </a:r>
          <a:r>
            <a:rPr lang="ru-RU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ru-RU" sz="1400" b="1" kern="1200" dirty="0" err="1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долі</a:t>
          </a:r>
          <a:endParaRPr lang="ru-RU" sz="1400" b="1" kern="1200" dirty="0">
            <a:solidFill>
              <a:srgbClr val="002060"/>
            </a:solidFill>
            <a:latin typeface="Calibri" panose="020F0502020204030204"/>
            <a:ea typeface="+mn-ea"/>
            <a:cs typeface="+mn-cs"/>
          </a:endParaRPr>
        </a:p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uk-UA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(1)</a:t>
          </a:r>
        </a:p>
      </dgm:t>
    </dgm:pt>
    <dgm:pt modelId="{91B1FA39-FCD6-4CF6-87F5-0D3EB8AA95E8}" type="parTrans" cxnId="{657C2B7C-7FB1-43F6-8FBC-7BADCD6837E2}">
      <dgm:prSet/>
      <dgm:spPr/>
      <dgm:t>
        <a:bodyPr/>
        <a:lstStyle/>
        <a:p>
          <a:endParaRPr lang="ru-RU"/>
        </a:p>
      </dgm:t>
    </dgm:pt>
    <dgm:pt modelId="{EDE8E3E6-BE77-4744-B18D-01A81D3E479F}" type="sibTrans" cxnId="{657C2B7C-7FB1-43F6-8FBC-7BADCD6837E2}">
      <dgm:prSet/>
      <dgm:spPr/>
      <dgm:t>
        <a:bodyPr/>
        <a:lstStyle/>
        <a:p>
          <a:endParaRPr lang="ru-RU"/>
        </a:p>
      </dgm:t>
    </dgm:pt>
    <dgm:pt modelId="{BC8A1383-306C-E040-A283-59CB4A3AABAB}" type="pres">
      <dgm:prSet presAssocID="{2D1CCFE4-142B-4608-8D87-4E37DBC9946F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FB7B89C-C21F-F544-980A-CBC18F00CFB9}" type="pres">
      <dgm:prSet presAssocID="{2D1CCFE4-142B-4608-8D87-4E37DBC9946F}" presName="hierFlow" presStyleCnt="0"/>
      <dgm:spPr/>
    </dgm:pt>
    <dgm:pt modelId="{7C49D171-5E7F-8E44-953C-5605A93059D0}" type="pres">
      <dgm:prSet presAssocID="{2D1CCFE4-142B-4608-8D87-4E37DBC9946F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B6AB16B-49E4-5545-B7D4-88738093D95C}" type="pres">
      <dgm:prSet presAssocID="{5CFDD690-41BC-4FB0-846A-5B8DABDBBDAF}" presName="Name14" presStyleCnt="0"/>
      <dgm:spPr/>
    </dgm:pt>
    <dgm:pt modelId="{76079EA5-7EFD-154A-9574-E58BD48D7D44}" type="pres">
      <dgm:prSet presAssocID="{5CFDD690-41BC-4FB0-846A-5B8DABDBBDAF}" presName="level1Shape" presStyleLbl="node0" presStyleIdx="0" presStyleCnt="1" custScaleX="154344" custScaleY="126894" custLinFactNeighborX="2707" custLinFactNeighborY="-2124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DA8E4F6-590C-174D-ABAD-C5FC64958424}" type="pres">
      <dgm:prSet presAssocID="{5CFDD690-41BC-4FB0-846A-5B8DABDBBDAF}" presName="hierChild2" presStyleCnt="0"/>
      <dgm:spPr/>
    </dgm:pt>
    <dgm:pt modelId="{C194C4F6-D7B4-4E41-BE3E-2E58C9F41C5C}" type="pres">
      <dgm:prSet presAssocID="{F59E3DE3-6B7A-493D-8030-389CFAA11443}" presName="Name19" presStyleLbl="parChTrans1D2" presStyleIdx="0" presStyleCnt="2"/>
      <dgm:spPr/>
      <dgm:t>
        <a:bodyPr/>
        <a:lstStyle/>
        <a:p>
          <a:endParaRPr lang="ru-RU"/>
        </a:p>
      </dgm:t>
    </dgm:pt>
    <dgm:pt modelId="{E2E5A465-A3B0-964A-8D3A-3602B369DFA2}" type="pres">
      <dgm:prSet presAssocID="{D3088ED0-5803-4FD4-ACEA-E8A09E22EDA6}" presName="Name21" presStyleCnt="0"/>
      <dgm:spPr/>
    </dgm:pt>
    <dgm:pt modelId="{23161B68-5DD3-A54B-81BC-2086AECC8CFB}" type="pres">
      <dgm:prSet presAssocID="{D3088ED0-5803-4FD4-ACEA-E8A09E22EDA6}" presName="level2Shape" presStyleLbl="node2" presStyleIdx="0" presStyleCnt="2" custScaleX="142400" custScaleY="111185" custLinFactNeighborX="-13" custLinFactNeighborY="9625"/>
      <dgm:spPr/>
      <dgm:t>
        <a:bodyPr/>
        <a:lstStyle/>
        <a:p>
          <a:endParaRPr lang="ru-RU"/>
        </a:p>
      </dgm:t>
    </dgm:pt>
    <dgm:pt modelId="{07E0E0E2-6CC4-614E-97E2-3501214FD59C}" type="pres">
      <dgm:prSet presAssocID="{D3088ED0-5803-4FD4-ACEA-E8A09E22EDA6}" presName="hierChild3" presStyleCnt="0"/>
      <dgm:spPr/>
    </dgm:pt>
    <dgm:pt modelId="{452C32E5-ED35-C447-A61F-5E699F968F9E}" type="pres">
      <dgm:prSet presAssocID="{91B1FA39-FCD6-4CF6-87F5-0D3EB8AA95E8}" presName="Name19" presStyleLbl="parChTrans1D2" presStyleIdx="1" presStyleCnt="2"/>
      <dgm:spPr/>
      <dgm:t>
        <a:bodyPr/>
        <a:lstStyle/>
        <a:p>
          <a:endParaRPr lang="ru-RU"/>
        </a:p>
      </dgm:t>
    </dgm:pt>
    <dgm:pt modelId="{D9B6BBAF-9C0D-224C-BAD3-CF50EB7E8496}" type="pres">
      <dgm:prSet presAssocID="{5F28F92C-8084-4246-AAB3-BC0AADE362BE}" presName="Name21" presStyleCnt="0"/>
      <dgm:spPr/>
    </dgm:pt>
    <dgm:pt modelId="{97522299-9E24-B842-A560-D03F13435CBD}" type="pres">
      <dgm:prSet presAssocID="{5F28F92C-8084-4246-AAB3-BC0AADE362BE}" presName="level2Shape" presStyleLbl="node2" presStyleIdx="1" presStyleCnt="2" custScaleX="119729" custScaleY="111981" custLinFactNeighborX="-4645" custLinFactNeighborY="9204"/>
      <dgm:spPr/>
      <dgm:t>
        <a:bodyPr/>
        <a:lstStyle/>
        <a:p>
          <a:endParaRPr lang="ru-RU"/>
        </a:p>
      </dgm:t>
    </dgm:pt>
    <dgm:pt modelId="{514F1965-5365-BD43-B665-45ECDA710331}" type="pres">
      <dgm:prSet presAssocID="{5F28F92C-8084-4246-AAB3-BC0AADE362BE}" presName="hierChild3" presStyleCnt="0"/>
      <dgm:spPr/>
    </dgm:pt>
    <dgm:pt modelId="{51B9C6B7-55A6-5542-83A3-4702A5ED2A01}" type="pres">
      <dgm:prSet presAssocID="{2D1CCFE4-142B-4608-8D87-4E37DBC9946F}" presName="bgShapesFlow" presStyleCnt="0"/>
      <dgm:spPr/>
    </dgm:pt>
  </dgm:ptLst>
  <dgm:cxnLst>
    <dgm:cxn modelId="{0ED692F6-F9BD-7D4C-8728-217476024FFC}" type="presOf" srcId="{F59E3DE3-6B7A-493D-8030-389CFAA11443}" destId="{C194C4F6-D7B4-4E41-BE3E-2E58C9F41C5C}" srcOrd="0" destOrd="0" presId="urn:microsoft.com/office/officeart/2005/8/layout/hierarchy6"/>
    <dgm:cxn modelId="{A7D13CA0-D871-1E4E-B749-0102712E7BF0}" type="presOf" srcId="{5CFDD690-41BC-4FB0-846A-5B8DABDBBDAF}" destId="{76079EA5-7EFD-154A-9574-E58BD48D7D44}" srcOrd="0" destOrd="0" presId="urn:microsoft.com/office/officeart/2005/8/layout/hierarchy6"/>
    <dgm:cxn modelId="{92AB1DDB-11CA-B345-A651-0EC56D13E871}" type="presOf" srcId="{2D1CCFE4-142B-4608-8D87-4E37DBC9946F}" destId="{BC8A1383-306C-E040-A283-59CB4A3AABAB}" srcOrd="0" destOrd="0" presId="urn:microsoft.com/office/officeart/2005/8/layout/hierarchy6"/>
    <dgm:cxn modelId="{FFDB7F41-A90C-D047-87E4-22A4F845EBA9}" type="presOf" srcId="{91B1FA39-FCD6-4CF6-87F5-0D3EB8AA95E8}" destId="{452C32E5-ED35-C447-A61F-5E699F968F9E}" srcOrd="0" destOrd="0" presId="urn:microsoft.com/office/officeart/2005/8/layout/hierarchy6"/>
    <dgm:cxn modelId="{2CFF61C2-A9CA-D24D-987A-0CD2CCED12CB}" type="presOf" srcId="{5F28F92C-8084-4246-AAB3-BC0AADE362BE}" destId="{97522299-9E24-B842-A560-D03F13435CBD}" srcOrd="0" destOrd="0" presId="urn:microsoft.com/office/officeart/2005/8/layout/hierarchy6"/>
    <dgm:cxn modelId="{657C2B7C-7FB1-43F6-8FBC-7BADCD6837E2}" srcId="{5CFDD690-41BC-4FB0-846A-5B8DABDBBDAF}" destId="{5F28F92C-8084-4246-AAB3-BC0AADE362BE}" srcOrd="1" destOrd="0" parTransId="{91B1FA39-FCD6-4CF6-87F5-0D3EB8AA95E8}" sibTransId="{EDE8E3E6-BE77-4744-B18D-01A81D3E479F}"/>
    <dgm:cxn modelId="{EE5D66D9-6B1A-430E-A520-1FD3815AD497}" srcId="{2D1CCFE4-142B-4608-8D87-4E37DBC9946F}" destId="{5CFDD690-41BC-4FB0-846A-5B8DABDBBDAF}" srcOrd="0" destOrd="0" parTransId="{11399963-F3CF-4ED5-9083-3F5BD00899E6}" sibTransId="{6D8C2703-CD50-45CC-B427-B9BE5C77F017}"/>
    <dgm:cxn modelId="{AE9962E8-D944-452D-B8EB-271145E92470}" srcId="{5CFDD690-41BC-4FB0-846A-5B8DABDBBDAF}" destId="{D3088ED0-5803-4FD4-ACEA-E8A09E22EDA6}" srcOrd="0" destOrd="0" parTransId="{F59E3DE3-6B7A-493D-8030-389CFAA11443}" sibTransId="{9ACD0696-4071-47C5-ADC5-77462AE79770}"/>
    <dgm:cxn modelId="{8D4EEFD4-20AE-4C48-BEEC-0B3E0ECE5698}" type="presOf" srcId="{D3088ED0-5803-4FD4-ACEA-E8A09E22EDA6}" destId="{23161B68-5DD3-A54B-81BC-2086AECC8CFB}" srcOrd="0" destOrd="0" presId="urn:microsoft.com/office/officeart/2005/8/layout/hierarchy6"/>
    <dgm:cxn modelId="{E48F32C1-4A66-AD4E-902C-D37F51A38E6B}" type="presParOf" srcId="{BC8A1383-306C-E040-A283-59CB4A3AABAB}" destId="{FFB7B89C-C21F-F544-980A-CBC18F00CFB9}" srcOrd="0" destOrd="0" presId="urn:microsoft.com/office/officeart/2005/8/layout/hierarchy6"/>
    <dgm:cxn modelId="{367E7065-4DD2-B24E-8C4F-6C5BE178776A}" type="presParOf" srcId="{FFB7B89C-C21F-F544-980A-CBC18F00CFB9}" destId="{7C49D171-5E7F-8E44-953C-5605A93059D0}" srcOrd="0" destOrd="0" presId="urn:microsoft.com/office/officeart/2005/8/layout/hierarchy6"/>
    <dgm:cxn modelId="{8D3C5EBB-6E09-2A41-BF82-850EABFD0680}" type="presParOf" srcId="{7C49D171-5E7F-8E44-953C-5605A93059D0}" destId="{2B6AB16B-49E4-5545-B7D4-88738093D95C}" srcOrd="0" destOrd="0" presId="urn:microsoft.com/office/officeart/2005/8/layout/hierarchy6"/>
    <dgm:cxn modelId="{2663230F-B299-A547-A83E-C6E830EFE38B}" type="presParOf" srcId="{2B6AB16B-49E4-5545-B7D4-88738093D95C}" destId="{76079EA5-7EFD-154A-9574-E58BD48D7D44}" srcOrd="0" destOrd="0" presId="urn:microsoft.com/office/officeart/2005/8/layout/hierarchy6"/>
    <dgm:cxn modelId="{3F3AA409-8F0B-9648-BA46-3EBDA3F6E2D9}" type="presParOf" srcId="{2B6AB16B-49E4-5545-B7D4-88738093D95C}" destId="{4DA8E4F6-590C-174D-ABAD-C5FC64958424}" srcOrd="1" destOrd="0" presId="urn:microsoft.com/office/officeart/2005/8/layout/hierarchy6"/>
    <dgm:cxn modelId="{4F2F203C-866D-334F-8224-FCB45AEACB8A}" type="presParOf" srcId="{4DA8E4F6-590C-174D-ABAD-C5FC64958424}" destId="{C194C4F6-D7B4-4E41-BE3E-2E58C9F41C5C}" srcOrd="0" destOrd="0" presId="urn:microsoft.com/office/officeart/2005/8/layout/hierarchy6"/>
    <dgm:cxn modelId="{3AB31BFF-3F99-4048-81F9-FC346AFB0333}" type="presParOf" srcId="{4DA8E4F6-590C-174D-ABAD-C5FC64958424}" destId="{E2E5A465-A3B0-964A-8D3A-3602B369DFA2}" srcOrd="1" destOrd="0" presId="urn:microsoft.com/office/officeart/2005/8/layout/hierarchy6"/>
    <dgm:cxn modelId="{B551F767-22F2-8A41-83BD-0C5D46175CFF}" type="presParOf" srcId="{E2E5A465-A3B0-964A-8D3A-3602B369DFA2}" destId="{23161B68-5DD3-A54B-81BC-2086AECC8CFB}" srcOrd="0" destOrd="0" presId="urn:microsoft.com/office/officeart/2005/8/layout/hierarchy6"/>
    <dgm:cxn modelId="{9E4FCF7B-AD0B-D14C-8C75-E82840622303}" type="presParOf" srcId="{E2E5A465-A3B0-964A-8D3A-3602B369DFA2}" destId="{07E0E0E2-6CC4-614E-97E2-3501214FD59C}" srcOrd="1" destOrd="0" presId="urn:microsoft.com/office/officeart/2005/8/layout/hierarchy6"/>
    <dgm:cxn modelId="{550302C2-04AA-BB4A-B2B8-D7340216F658}" type="presParOf" srcId="{4DA8E4F6-590C-174D-ABAD-C5FC64958424}" destId="{452C32E5-ED35-C447-A61F-5E699F968F9E}" srcOrd="2" destOrd="0" presId="urn:microsoft.com/office/officeart/2005/8/layout/hierarchy6"/>
    <dgm:cxn modelId="{B0D2BB1D-A680-1243-B20E-7C409D925969}" type="presParOf" srcId="{4DA8E4F6-590C-174D-ABAD-C5FC64958424}" destId="{D9B6BBAF-9C0D-224C-BAD3-CF50EB7E8496}" srcOrd="3" destOrd="0" presId="urn:microsoft.com/office/officeart/2005/8/layout/hierarchy6"/>
    <dgm:cxn modelId="{6114F339-64F4-1641-A6B6-67A17B9D687D}" type="presParOf" srcId="{D9B6BBAF-9C0D-224C-BAD3-CF50EB7E8496}" destId="{97522299-9E24-B842-A560-D03F13435CBD}" srcOrd="0" destOrd="0" presId="urn:microsoft.com/office/officeart/2005/8/layout/hierarchy6"/>
    <dgm:cxn modelId="{24285552-B937-5643-A7E2-9601385759D8}" type="presParOf" srcId="{D9B6BBAF-9C0D-224C-BAD3-CF50EB7E8496}" destId="{514F1965-5365-BD43-B665-45ECDA710331}" srcOrd="1" destOrd="0" presId="urn:microsoft.com/office/officeart/2005/8/layout/hierarchy6"/>
    <dgm:cxn modelId="{3F6FD5F1-5504-D14B-A776-6E70707BF4F2}" type="presParOf" srcId="{BC8A1383-306C-E040-A283-59CB4A3AABAB}" destId="{51B9C6B7-55A6-5542-83A3-4702A5ED2A01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0D1083F-6FC5-5F47-B0F3-DB5BC522243F}" type="doc">
      <dgm:prSet loTypeId="urn:microsoft.com/office/officeart/2005/8/layout/vList4" loCatId="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B74221E6-EE56-0947-8CFA-5397C05C4F70}">
      <dgm:prSet phldrT="[Текст]" custT="1"/>
      <dgm:spPr/>
      <dgm:t>
        <a:bodyPr/>
        <a:lstStyle/>
        <a:p>
          <a:r>
            <a:rPr lang="ru-RU" sz="1900" dirty="0" err="1"/>
            <a:t>Циркулярна</a:t>
          </a:r>
          <a:r>
            <a:rPr lang="ru-RU" sz="1900" dirty="0"/>
            <a:t> </a:t>
          </a:r>
          <a:r>
            <a:rPr lang="ru-RU" sz="1900" dirty="0" err="1"/>
            <a:t>венозна</a:t>
          </a:r>
          <a:r>
            <a:rPr lang="ru-RU" sz="1900" dirty="0"/>
            <a:t> пластика</a:t>
          </a:r>
          <a:endParaRPr lang="ru-RU" sz="1400" dirty="0"/>
        </a:p>
      </dgm:t>
    </dgm:pt>
    <dgm:pt modelId="{3E161923-FFF1-A249-9FE1-DC5FA9B77C86}" type="parTrans" cxnId="{0F383DCF-BD69-AF47-8154-A5A130FC3A8A}">
      <dgm:prSet/>
      <dgm:spPr/>
      <dgm:t>
        <a:bodyPr/>
        <a:lstStyle/>
        <a:p>
          <a:endParaRPr lang="ru-RU"/>
        </a:p>
      </dgm:t>
    </dgm:pt>
    <dgm:pt modelId="{5F7908CE-55E1-7C4A-AB73-BEB3B075E59F}" type="sibTrans" cxnId="{0F383DCF-BD69-AF47-8154-A5A130FC3A8A}">
      <dgm:prSet/>
      <dgm:spPr/>
      <dgm:t>
        <a:bodyPr/>
        <a:lstStyle/>
        <a:p>
          <a:endParaRPr lang="ru-RU"/>
        </a:p>
      </dgm:t>
    </dgm:pt>
    <dgm:pt modelId="{62790CF4-E281-824B-B155-21479B826732}">
      <dgm:prSet phldrT="[Текст]"/>
      <dgm:spPr/>
      <dgm:t>
        <a:bodyPr/>
        <a:lstStyle/>
        <a:p>
          <a:r>
            <a:rPr lang="ru-RU" b="1" dirty="0" err="1"/>
            <a:t>Портопластика</a:t>
          </a:r>
          <a:r>
            <a:rPr lang="ru-RU" b="1" dirty="0"/>
            <a:t> </a:t>
          </a:r>
          <a:r>
            <a:rPr lang="ru-RU" b="1" dirty="0" err="1"/>
            <a:t>вставкою</a:t>
          </a:r>
          <a:r>
            <a:rPr lang="ru-RU" b="1" dirty="0"/>
            <a:t> з </a:t>
          </a:r>
          <a:r>
            <a:rPr lang="ru-RU" b="1" dirty="0" err="1"/>
            <a:t>оваріальної</a:t>
          </a:r>
          <a:r>
            <a:rPr lang="ru-RU" b="1" dirty="0"/>
            <a:t> </a:t>
          </a:r>
          <a:r>
            <a:rPr lang="ru-RU" b="1" dirty="0" err="1"/>
            <a:t>вени</a:t>
          </a:r>
          <a:r>
            <a:rPr lang="ru-RU" b="1" dirty="0"/>
            <a:t> донора</a:t>
          </a:r>
          <a:endParaRPr lang="en-US" b="1" dirty="0"/>
        </a:p>
        <a:p>
          <a:r>
            <a:rPr lang="ru-RU" dirty="0"/>
            <a:t>Показ -  короткий, </a:t>
          </a:r>
          <a:r>
            <a:rPr lang="ru-RU" dirty="0" err="1"/>
            <a:t>фіброзований</a:t>
          </a:r>
          <a:r>
            <a:rPr lang="ru-RU" dirty="0"/>
            <a:t> </a:t>
          </a:r>
          <a:r>
            <a:rPr lang="ru-RU" dirty="0" err="1"/>
            <a:t>стовбур</a:t>
          </a:r>
          <a:r>
            <a:rPr lang="ru-RU" dirty="0"/>
            <a:t> </a:t>
          </a:r>
          <a:r>
            <a:rPr lang="ru-RU" dirty="0" err="1"/>
            <a:t>ворітної</a:t>
          </a:r>
          <a:r>
            <a:rPr lang="ru-RU" dirty="0"/>
            <a:t> </a:t>
          </a:r>
          <a:r>
            <a:rPr lang="ru-RU" dirty="0" err="1"/>
            <a:t>вени</a:t>
          </a:r>
          <a:r>
            <a:rPr lang="ru-RU" dirty="0"/>
            <a:t> </a:t>
          </a:r>
          <a:r>
            <a:rPr lang="ru-RU" dirty="0" err="1"/>
            <a:t>реципієнта</a:t>
          </a:r>
          <a:r>
            <a:rPr lang="ru-RU" dirty="0"/>
            <a:t>. </a:t>
          </a:r>
        </a:p>
      </dgm:t>
    </dgm:pt>
    <dgm:pt modelId="{8B47EF84-2AFF-CC41-8428-184AD04B88C8}" type="parTrans" cxnId="{2EEC3C1A-746B-AB4A-B7C0-9D3FD8E03CBD}">
      <dgm:prSet/>
      <dgm:spPr/>
      <dgm:t>
        <a:bodyPr/>
        <a:lstStyle/>
        <a:p>
          <a:endParaRPr lang="ru-RU"/>
        </a:p>
      </dgm:t>
    </dgm:pt>
    <dgm:pt modelId="{734C8AF3-E3EE-B84C-8AC1-2C149CB1F111}" type="sibTrans" cxnId="{2EEC3C1A-746B-AB4A-B7C0-9D3FD8E03CBD}">
      <dgm:prSet/>
      <dgm:spPr/>
      <dgm:t>
        <a:bodyPr/>
        <a:lstStyle/>
        <a:p>
          <a:endParaRPr lang="ru-RU"/>
        </a:p>
      </dgm:t>
    </dgm:pt>
    <dgm:pt modelId="{9D940CF5-8177-2C4B-AB11-75398547888C}">
      <dgm:prSet phldrT="[Текст]"/>
      <dgm:spPr/>
      <dgm:t>
        <a:bodyPr/>
        <a:lstStyle/>
        <a:p>
          <a:r>
            <a:rPr lang="ru-RU" dirty="0" err="1"/>
            <a:t>Формування</a:t>
          </a:r>
          <a:r>
            <a:rPr lang="ru-RU" dirty="0"/>
            <a:t> </a:t>
          </a:r>
          <a:r>
            <a:rPr lang="ru-RU" dirty="0" err="1"/>
            <a:t>загального</a:t>
          </a:r>
          <a:r>
            <a:rPr lang="ru-RU" dirty="0"/>
            <a:t> </a:t>
          </a:r>
          <a:r>
            <a:rPr lang="ru-RU" dirty="0" err="1"/>
            <a:t>устя</a:t>
          </a:r>
          <a:r>
            <a:rPr lang="ru-RU" dirty="0"/>
            <a:t> </a:t>
          </a:r>
          <a:r>
            <a:rPr lang="ru-RU" dirty="0" err="1"/>
            <a:t>печінкових</a:t>
          </a:r>
          <a:r>
            <a:rPr lang="ru-RU" dirty="0"/>
            <a:t> вен </a:t>
          </a:r>
          <a:r>
            <a:rPr lang="ru-RU" dirty="0" err="1"/>
            <a:t>Sg</a:t>
          </a:r>
          <a:r>
            <a:rPr lang="ru-RU" dirty="0"/>
            <a:t> 2, 3   трансплантата</a:t>
          </a:r>
          <a:endParaRPr lang="en-US" dirty="0"/>
        </a:p>
        <a:p>
          <a:r>
            <a:rPr lang="ru-RU" dirty="0"/>
            <a:t>Показ –  </a:t>
          </a:r>
          <a:r>
            <a:rPr lang="ru-RU" dirty="0" err="1"/>
            <a:t>наявність</a:t>
          </a:r>
          <a:r>
            <a:rPr lang="ru-RU" dirty="0"/>
            <a:t> у донора </a:t>
          </a:r>
          <a:r>
            <a:rPr lang="ru-RU" dirty="0" err="1"/>
            <a:t>роздільного</a:t>
          </a:r>
          <a:r>
            <a:rPr lang="ru-RU" dirty="0"/>
            <a:t> </a:t>
          </a:r>
          <a:r>
            <a:rPr lang="ru-RU" dirty="0" err="1"/>
            <a:t>впадіння</a:t>
          </a:r>
          <a:r>
            <a:rPr lang="ru-RU" dirty="0"/>
            <a:t>  </a:t>
          </a:r>
          <a:r>
            <a:rPr lang="ru-RU" dirty="0" err="1"/>
            <a:t>печінкових</a:t>
          </a:r>
          <a:r>
            <a:rPr lang="ru-RU" dirty="0"/>
            <a:t> вен </a:t>
          </a:r>
          <a:r>
            <a:rPr lang="ru-RU" dirty="0" err="1"/>
            <a:t>Sg</a:t>
          </a:r>
          <a:r>
            <a:rPr lang="ru-RU" dirty="0"/>
            <a:t> 2-3 на </a:t>
          </a:r>
          <a:r>
            <a:rPr lang="ru-RU" dirty="0" err="1"/>
            <a:t>відстані</a:t>
          </a:r>
          <a:r>
            <a:rPr lang="ru-RU" dirty="0"/>
            <a:t> </a:t>
          </a:r>
          <a:r>
            <a:rPr lang="ru-RU" dirty="0" err="1"/>
            <a:t>менше</a:t>
          </a:r>
          <a:r>
            <a:rPr lang="ru-RU" dirty="0"/>
            <a:t> 5 мм </a:t>
          </a:r>
          <a:r>
            <a:rPr lang="ru-RU" dirty="0" err="1"/>
            <a:t>між</a:t>
          </a:r>
          <a:r>
            <a:rPr lang="ru-RU" dirty="0"/>
            <a:t> венами). </a:t>
          </a:r>
        </a:p>
      </dgm:t>
    </dgm:pt>
    <dgm:pt modelId="{D93D5B87-EE68-E04A-8FE7-E0C45537A57E}" type="parTrans" cxnId="{694AFEF1-F016-F049-92D4-9EE1F38CB596}">
      <dgm:prSet/>
      <dgm:spPr/>
      <dgm:t>
        <a:bodyPr/>
        <a:lstStyle/>
        <a:p>
          <a:endParaRPr lang="ru-RU"/>
        </a:p>
      </dgm:t>
    </dgm:pt>
    <dgm:pt modelId="{219A5EF7-D0FC-CF48-A735-D00141BC39ED}" type="sibTrans" cxnId="{694AFEF1-F016-F049-92D4-9EE1F38CB596}">
      <dgm:prSet/>
      <dgm:spPr/>
      <dgm:t>
        <a:bodyPr/>
        <a:lstStyle/>
        <a:p>
          <a:endParaRPr lang="ru-RU"/>
        </a:p>
      </dgm:t>
    </dgm:pt>
    <dgm:pt modelId="{E7C12BFD-E67B-5242-88E0-E10038937A2B}">
      <dgm:prSet phldrT="[Текст]"/>
      <dgm:spPr/>
      <dgm:t>
        <a:bodyPr/>
        <a:lstStyle/>
        <a:p>
          <a:r>
            <a:rPr lang="ru-RU" dirty="0" err="1"/>
            <a:t>Виконаний</a:t>
          </a:r>
          <a:r>
            <a:rPr lang="ru-RU" dirty="0"/>
            <a:t> нами у 2 </a:t>
          </a:r>
          <a:r>
            <a:rPr lang="ru-RU" dirty="0" err="1"/>
            <a:t>хворих</a:t>
          </a:r>
          <a:r>
            <a:rPr lang="ru-RU" dirty="0"/>
            <a:t> в 22,2% </a:t>
          </a:r>
          <a:r>
            <a:rPr lang="ru-RU" dirty="0" err="1"/>
            <a:t>випадків</a:t>
          </a:r>
          <a:r>
            <a:rPr lang="ru-RU" dirty="0"/>
            <a:t>.</a:t>
          </a:r>
        </a:p>
      </dgm:t>
    </dgm:pt>
    <dgm:pt modelId="{4FB60D64-5801-C347-969D-FE3CE71C2FCF}" type="parTrans" cxnId="{674AF863-6E57-1E46-85F2-EA02FD5C73CA}">
      <dgm:prSet/>
      <dgm:spPr/>
      <dgm:t>
        <a:bodyPr/>
        <a:lstStyle/>
        <a:p>
          <a:endParaRPr lang="ru-RU"/>
        </a:p>
      </dgm:t>
    </dgm:pt>
    <dgm:pt modelId="{67CA6455-EA8B-2C45-A0C8-C1C13C8062A2}" type="sibTrans" cxnId="{674AF863-6E57-1E46-85F2-EA02FD5C73CA}">
      <dgm:prSet/>
      <dgm:spPr/>
      <dgm:t>
        <a:bodyPr/>
        <a:lstStyle/>
        <a:p>
          <a:endParaRPr lang="ru-RU"/>
        </a:p>
      </dgm:t>
    </dgm:pt>
    <dgm:pt modelId="{B41B220D-B600-3A4D-AC6F-864DA4CCEF52}">
      <dgm:prSet phldrT="[Текст]"/>
      <dgm:spPr/>
      <dgm:t>
        <a:bodyPr/>
        <a:lstStyle/>
        <a:p>
          <a:r>
            <a:rPr lang="ru-RU" sz="1500" dirty="0" err="1"/>
            <a:t>Виконаний</a:t>
          </a:r>
          <a:r>
            <a:rPr lang="ru-RU" sz="1500" dirty="0"/>
            <a:t> у 3 </a:t>
          </a:r>
          <a:r>
            <a:rPr lang="ru-RU" sz="1500" dirty="0" err="1"/>
            <a:t>хворих</a:t>
          </a:r>
          <a:r>
            <a:rPr lang="ru-RU" sz="1500" dirty="0"/>
            <a:t> в 33,3% </a:t>
          </a:r>
          <a:r>
            <a:rPr lang="ru-RU" sz="1500" dirty="0" err="1"/>
            <a:t>випадків</a:t>
          </a:r>
          <a:r>
            <a:rPr lang="ru-RU" sz="1500" dirty="0"/>
            <a:t>.</a:t>
          </a:r>
        </a:p>
      </dgm:t>
    </dgm:pt>
    <dgm:pt modelId="{A29E3E05-9A61-074C-9D97-37F81A90C3D1}" type="parTrans" cxnId="{81BAA6DA-2CD8-2848-9EE2-CEFDFEE54051}">
      <dgm:prSet/>
      <dgm:spPr/>
      <dgm:t>
        <a:bodyPr/>
        <a:lstStyle/>
        <a:p>
          <a:endParaRPr lang="ru-RU"/>
        </a:p>
      </dgm:t>
    </dgm:pt>
    <dgm:pt modelId="{E2E2FEE6-0091-A940-9989-67ACFCB9A89A}" type="sibTrans" cxnId="{81BAA6DA-2CD8-2848-9EE2-CEFDFEE54051}">
      <dgm:prSet/>
      <dgm:spPr/>
      <dgm:t>
        <a:bodyPr/>
        <a:lstStyle/>
        <a:p>
          <a:endParaRPr lang="ru-RU"/>
        </a:p>
      </dgm:t>
    </dgm:pt>
    <dgm:pt modelId="{ECE194B0-9721-0741-BA8B-F8358E0E5B44}">
      <dgm:prSet phldrT="[Текст]"/>
      <dgm:spPr/>
      <dgm:t>
        <a:bodyPr/>
        <a:lstStyle/>
        <a:p>
          <a:r>
            <a:rPr lang="ru-RU" dirty="0" err="1"/>
            <a:t>Виконаний</a:t>
          </a:r>
          <a:r>
            <a:rPr lang="ru-RU" dirty="0"/>
            <a:t> у 2 (22,2%) </a:t>
          </a:r>
          <a:r>
            <a:rPr lang="ru-RU" dirty="0" err="1"/>
            <a:t>хворих</a:t>
          </a:r>
          <a:r>
            <a:rPr lang="ru-RU" dirty="0"/>
            <a:t>.</a:t>
          </a:r>
        </a:p>
      </dgm:t>
    </dgm:pt>
    <dgm:pt modelId="{FA4C5AC1-D6B8-9644-B628-7B9C5DAEDAA0}" type="parTrans" cxnId="{86B25E07-F277-6F40-8FC7-330C1B695001}">
      <dgm:prSet/>
      <dgm:spPr/>
      <dgm:t>
        <a:bodyPr/>
        <a:lstStyle/>
        <a:p>
          <a:endParaRPr lang="ru-RU"/>
        </a:p>
      </dgm:t>
    </dgm:pt>
    <dgm:pt modelId="{B01EC9C5-4F78-4340-8390-F6A6B4305CED}" type="sibTrans" cxnId="{86B25E07-F277-6F40-8FC7-330C1B695001}">
      <dgm:prSet/>
      <dgm:spPr/>
      <dgm:t>
        <a:bodyPr/>
        <a:lstStyle/>
        <a:p>
          <a:endParaRPr lang="ru-RU"/>
        </a:p>
      </dgm:t>
    </dgm:pt>
    <dgm:pt modelId="{6DAB3C7C-F56F-BE47-BE48-B54FFB622A44}">
      <dgm:prSet/>
      <dgm:spPr/>
      <dgm:t>
        <a:bodyPr/>
        <a:lstStyle/>
        <a:p>
          <a:r>
            <a:rPr lang="ru-RU" sz="1500" dirty="0"/>
            <a:t>Показ -  </a:t>
          </a:r>
          <a:r>
            <a:rPr lang="ru-RU" sz="1500" dirty="0" err="1"/>
            <a:t>наявність</a:t>
          </a:r>
          <a:r>
            <a:rPr lang="ru-RU" sz="1500" dirty="0"/>
            <a:t> у донора </a:t>
          </a:r>
          <a:r>
            <a:rPr lang="ru-RU" sz="1500" dirty="0" err="1"/>
            <a:t>єдиного</a:t>
          </a:r>
          <a:r>
            <a:rPr lang="ru-RU" sz="1500" dirty="0"/>
            <a:t> </a:t>
          </a:r>
          <a:r>
            <a:rPr lang="ru-RU" sz="1500" dirty="0" err="1"/>
            <a:t>устя</a:t>
          </a:r>
          <a:r>
            <a:rPr lang="ru-RU" sz="1500" dirty="0"/>
            <a:t> </a:t>
          </a:r>
          <a:r>
            <a:rPr lang="ru-RU" sz="1500" dirty="0" err="1"/>
            <a:t>печінкових</a:t>
          </a:r>
          <a:r>
            <a:rPr lang="ru-RU" sz="1500" dirty="0"/>
            <a:t> вен вен </a:t>
          </a:r>
          <a:r>
            <a:rPr lang="ru-RU" sz="1500" dirty="0" err="1"/>
            <a:t>Sg</a:t>
          </a:r>
          <a:r>
            <a:rPr lang="ru-RU" sz="1500" dirty="0"/>
            <a:t> 2-3 </a:t>
          </a:r>
          <a:r>
            <a:rPr lang="ru-RU" sz="1500" dirty="0" err="1"/>
            <a:t>довжиною</a:t>
          </a:r>
          <a:r>
            <a:rPr lang="ru-RU" sz="1500" dirty="0"/>
            <a:t> </a:t>
          </a:r>
          <a:r>
            <a:rPr lang="ru-RU" sz="1500" dirty="0" err="1"/>
            <a:t>менше</a:t>
          </a:r>
          <a:r>
            <a:rPr lang="ru-RU" sz="1500" dirty="0"/>
            <a:t> 5 мм). </a:t>
          </a:r>
          <a:endParaRPr lang="ru-RU" sz="1400" dirty="0"/>
        </a:p>
      </dgm:t>
    </dgm:pt>
    <dgm:pt modelId="{031067C6-CF83-0E42-8AEF-C8388592D5E5}" type="parTrans" cxnId="{8E3E6599-0B66-F246-A37A-CB7FF11108CB}">
      <dgm:prSet/>
      <dgm:spPr/>
      <dgm:t>
        <a:bodyPr/>
        <a:lstStyle/>
        <a:p>
          <a:endParaRPr lang="ru-RU"/>
        </a:p>
      </dgm:t>
    </dgm:pt>
    <dgm:pt modelId="{3C2B0E41-ACF3-9F47-AC00-3707F4E4AE4F}" type="sibTrans" cxnId="{8E3E6599-0B66-F246-A37A-CB7FF11108CB}">
      <dgm:prSet/>
      <dgm:spPr/>
      <dgm:t>
        <a:bodyPr/>
        <a:lstStyle/>
        <a:p>
          <a:endParaRPr lang="ru-RU"/>
        </a:p>
      </dgm:t>
    </dgm:pt>
    <dgm:pt modelId="{1FAF37D1-356E-B047-AC64-13314218C365}" type="pres">
      <dgm:prSet presAssocID="{F0D1083F-6FC5-5F47-B0F3-DB5BC522243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17BB6C-177D-B74C-BC08-18E5534B7362}" type="pres">
      <dgm:prSet presAssocID="{B74221E6-EE56-0947-8CFA-5397C05C4F70}" presName="comp" presStyleCnt="0"/>
      <dgm:spPr/>
    </dgm:pt>
    <dgm:pt modelId="{67458EAF-C5CC-D64D-AAD8-00AF845DC743}" type="pres">
      <dgm:prSet presAssocID="{B74221E6-EE56-0947-8CFA-5397C05C4F70}" presName="box" presStyleLbl="node1" presStyleIdx="0" presStyleCnt="3"/>
      <dgm:spPr/>
      <dgm:t>
        <a:bodyPr/>
        <a:lstStyle/>
        <a:p>
          <a:endParaRPr lang="ru-RU"/>
        </a:p>
      </dgm:t>
    </dgm:pt>
    <dgm:pt modelId="{EBAE69A1-7C22-594E-9EA9-C670AAA30B79}" type="pres">
      <dgm:prSet presAssocID="{B74221E6-EE56-0947-8CFA-5397C05C4F70}" presName="img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</dgm:spPr>
      <dgm:t>
        <a:bodyPr/>
        <a:lstStyle/>
        <a:p>
          <a:endParaRPr lang="ru-RU"/>
        </a:p>
      </dgm:t>
    </dgm:pt>
    <dgm:pt modelId="{FACE1F40-4881-324B-9A5E-FB9A76911413}" type="pres">
      <dgm:prSet presAssocID="{B74221E6-EE56-0947-8CFA-5397C05C4F70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6B36BD-725C-F641-BBFD-EE7471878DF3}" type="pres">
      <dgm:prSet presAssocID="{5F7908CE-55E1-7C4A-AB73-BEB3B075E59F}" presName="spacer" presStyleCnt="0"/>
      <dgm:spPr/>
    </dgm:pt>
    <dgm:pt modelId="{A5C7753F-C22E-C94E-9DB7-08F6751CCA15}" type="pres">
      <dgm:prSet presAssocID="{9D940CF5-8177-2C4B-AB11-75398547888C}" presName="comp" presStyleCnt="0"/>
      <dgm:spPr/>
    </dgm:pt>
    <dgm:pt modelId="{45FC29A2-5438-324E-9954-CB24FBDC2689}" type="pres">
      <dgm:prSet presAssocID="{9D940CF5-8177-2C4B-AB11-75398547888C}" presName="box" presStyleLbl="node1" presStyleIdx="1" presStyleCnt="3"/>
      <dgm:spPr/>
      <dgm:t>
        <a:bodyPr/>
        <a:lstStyle/>
        <a:p>
          <a:endParaRPr lang="ru-RU"/>
        </a:p>
      </dgm:t>
    </dgm:pt>
    <dgm:pt modelId="{1B346558-6BD2-DF48-B0F8-B74DD08DF883}" type="pres">
      <dgm:prSet presAssocID="{9D940CF5-8177-2C4B-AB11-75398547888C}" presName="img" presStyleLbl="fgImgPlace1" presStyleIdx="1" presStyleCnt="3"/>
      <dgm:spPr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228" t="-1089" r="-37732" b="1089"/>
          </a:stretch>
        </a:blipFill>
      </dgm:spPr>
    </dgm:pt>
    <dgm:pt modelId="{8D0D6B5A-0F87-FC41-893C-96DC27EE7D1B}" type="pres">
      <dgm:prSet presAssocID="{9D940CF5-8177-2C4B-AB11-75398547888C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CBE1ED-E217-244C-8E47-C6D5281B0960}" type="pres">
      <dgm:prSet presAssocID="{219A5EF7-D0FC-CF48-A735-D00141BC39ED}" presName="spacer" presStyleCnt="0"/>
      <dgm:spPr/>
    </dgm:pt>
    <dgm:pt modelId="{28FCD6C9-E3A9-4F4F-AB9C-739FD47007C1}" type="pres">
      <dgm:prSet presAssocID="{62790CF4-E281-824B-B155-21479B826732}" presName="comp" presStyleCnt="0"/>
      <dgm:spPr/>
    </dgm:pt>
    <dgm:pt modelId="{8F99DF07-87CC-F44A-BF4E-567C72A4621D}" type="pres">
      <dgm:prSet presAssocID="{62790CF4-E281-824B-B155-21479B826732}" presName="box" presStyleLbl="node1" presStyleIdx="2" presStyleCnt="3"/>
      <dgm:spPr/>
      <dgm:t>
        <a:bodyPr/>
        <a:lstStyle/>
        <a:p>
          <a:endParaRPr lang="ru-RU"/>
        </a:p>
      </dgm:t>
    </dgm:pt>
    <dgm:pt modelId="{1B08BE98-C562-044E-96B6-8852836BD739}" type="pres">
      <dgm:prSet presAssocID="{62790CF4-E281-824B-B155-21479B826732}" presName="img" presStyleLbl="fgImgPlace1" presStyleIdx="2" presStyleCnt="3"/>
      <dgm:spPr>
        <a:blipFill rotWithShape="1"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ru-RU"/>
        </a:p>
      </dgm:t>
    </dgm:pt>
    <dgm:pt modelId="{13AAFFA9-3D7E-684B-908D-6A3080D6B57A}" type="pres">
      <dgm:prSet presAssocID="{62790CF4-E281-824B-B155-21479B826732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3B26A3-3D09-094A-9C09-8FA6C9F440A1}" type="presOf" srcId="{B74221E6-EE56-0947-8CFA-5397C05C4F70}" destId="{FACE1F40-4881-324B-9A5E-FB9A76911413}" srcOrd="1" destOrd="0" presId="urn:microsoft.com/office/officeart/2005/8/layout/vList4"/>
    <dgm:cxn modelId="{694AFEF1-F016-F049-92D4-9EE1F38CB596}" srcId="{F0D1083F-6FC5-5F47-B0F3-DB5BC522243F}" destId="{9D940CF5-8177-2C4B-AB11-75398547888C}" srcOrd="1" destOrd="0" parTransId="{D93D5B87-EE68-E04A-8FE7-E0C45537A57E}" sibTransId="{219A5EF7-D0FC-CF48-A735-D00141BC39ED}"/>
    <dgm:cxn modelId="{41E94F0B-B83D-654B-9655-362A5BD6998F}" type="presOf" srcId="{ECE194B0-9721-0741-BA8B-F8358E0E5B44}" destId="{13AAFFA9-3D7E-684B-908D-6A3080D6B57A}" srcOrd="1" destOrd="1" presId="urn:microsoft.com/office/officeart/2005/8/layout/vList4"/>
    <dgm:cxn modelId="{8E3E6599-0B66-F246-A37A-CB7FF11108CB}" srcId="{B74221E6-EE56-0947-8CFA-5397C05C4F70}" destId="{6DAB3C7C-F56F-BE47-BE48-B54FFB622A44}" srcOrd="0" destOrd="0" parTransId="{031067C6-CF83-0E42-8AEF-C8388592D5E5}" sibTransId="{3C2B0E41-ACF3-9F47-AC00-3707F4E4AE4F}"/>
    <dgm:cxn modelId="{2EEC3C1A-746B-AB4A-B7C0-9D3FD8E03CBD}" srcId="{F0D1083F-6FC5-5F47-B0F3-DB5BC522243F}" destId="{62790CF4-E281-824B-B155-21479B826732}" srcOrd="2" destOrd="0" parTransId="{8B47EF84-2AFF-CC41-8428-184AD04B88C8}" sibTransId="{734C8AF3-E3EE-B84C-8AC1-2C149CB1F111}"/>
    <dgm:cxn modelId="{6D3FCA2F-8A64-AA47-B6C4-3E841C8F7E60}" type="presOf" srcId="{9D940CF5-8177-2C4B-AB11-75398547888C}" destId="{45FC29A2-5438-324E-9954-CB24FBDC2689}" srcOrd="0" destOrd="0" presId="urn:microsoft.com/office/officeart/2005/8/layout/vList4"/>
    <dgm:cxn modelId="{0F383DCF-BD69-AF47-8154-A5A130FC3A8A}" srcId="{F0D1083F-6FC5-5F47-B0F3-DB5BC522243F}" destId="{B74221E6-EE56-0947-8CFA-5397C05C4F70}" srcOrd="0" destOrd="0" parTransId="{3E161923-FFF1-A249-9FE1-DC5FA9B77C86}" sibTransId="{5F7908CE-55E1-7C4A-AB73-BEB3B075E59F}"/>
    <dgm:cxn modelId="{86B25E07-F277-6F40-8FC7-330C1B695001}" srcId="{62790CF4-E281-824B-B155-21479B826732}" destId="{ECE194B0-9721-0741-BA8B-F8358E0E5B44}" srcOrd="0" destOrd="0" parTransId="{FA4C5AC1-D6B8-9644-B628-7B9C5DAEDAA0}" sibTransId="{B01EC9C5-4F78-4340-8390-F6A6B4305CED}"/>
    <dgm:cxn modelId="{674AF863-6E57-1E46-85F2-EA02FD5C73CA}" srcId="{9D940CF5-8177-2C4B-AB11-75398547888C}" destId="{E7C12BFD-E67B-5242-88E0-E10038937A2B}" srcOrd="0" destOrd="0" parTransId="{4FB60D64-5801-C347-969D-FE3CE71C2FCF}" sibTransId="{67CA6455-EA8B-2C45-A0C8-C1C13C8062A2}"/>
    <dgm:cxn modelId="{A8A05D5F-7803-394A-95B8-0F86CD670F3A}" type="presOf" srcId="{62790CF4-E281-824B-B155-21479B826732}" destId="{13AAFFA9-3D7E-684B-908D-6A3080D6B57A}" srcOrd="1" destOrd="0" presId="urn:microsoft.com/office/officeart/2005/8/layout/vList4"/>
    <dgm:cxn modelId="{9E4D8049-76BF-C04A-8101-6D8B199F2891}" type="presOf" srcId="{B41B220D-B600-3A4D-AC6F-864DA4CCEF52}" destId="{FACE1F40-4881-324B-9A5E-FB9A76911413}" srcOrd="1" destOrd="2" presId="urn:microsoft.com/office/officeart/2005/8/layout/vList4"/>
    <dgm:cxn modelId="{304608BC-E20B-E148-9554-309938C21EBB}" type="presOf" srcId="{E7C12BFD-E67B-5242-88E0-E10038937A2B}" destId="{45FC29A2-5438-324E-9954-CB24FBDC2689}" srcOrd="0" destOrd="1" presId="urn:microsoft.com/office/officeart/2005/8/layout/vList4"/>
    <dgm:cxn modelId="{CD91DD6F-E848-2743-9D15-7FF61FF5996B}" type="presOf" srcId="{B41B220D-B600-3A4D-AC6F-864DA4CCEF52}" destId="{67458EAF-C5CC-D64D-AAD8-00AF845DC743}" srcOrd="0" destOrd="2" presId="urn:microsoft.com/office/officeart/2005/8/layout/vList4"/>
    <dgm:cxn modelId="{81BAA6DA-2CD8-2848-9EE2-CEFDFEE54051}" srcId="{B74221E6-EE56-0947-8CFA-5397C05C4F70}" destId="{B41B220D-B600-3A4D-AC6F-864DA4CCEF52}" srcOrd="1" destOrd="0" parTransId="{A29E3E05-9A61-074C-9D97-37F81A90C3D1}" sibTransId="{E2E2FEE6-0091-A940-9989-67ACFCB9A89A}"/>
    <dgm:cxn modelId="{3C4F7BE0-5E72-CB42-8DF6-FC90502C01C6}" type="presOf" srcId="{6DAB3C7C-F56F-BE47-BE48-B54FFB622A44}" destId="{FACE1F40-4881-324B-9A5E-FB9A76911413}" srcOrd="1" destOrd="1" presId="urn:microsoft.com/office/officeart/2005/8/layout/vList4"/>
    <dgm:cxn modelId="{CFCB1058-F8AA-4744-996E-AEC26792F260}" type="presOf" srcId="{9D940CF5-8177-2C4B-AB11-75398547888C}" destId="{8D0D6B5A-0F87-FC41-893C-96DC27EE7D1B}" srcOrd="1" destOrd="0" presId="urn:microsoft.com/office/officeart/2005/8/layout/vList4"/>
    <dgm:cxn modelId="{7C490663-51EB-7943-B8D6-DB6D903A07D6}" type="presOf" srcId="{E7C12BFD-E67B-5242-88E0-E10038937A2B}" destId="{8D0D6B5A-0F87-FC41-893C-96DC27EE7D1B}" srcOrd="1" destOrd="1" presId="urn:microsoft.com/office/officeart/2005/8/layout/vList4"/>
    <dgm:cxn modelId="{D5BF250F-9F8B-D74A-B9E7-5B064F354AC2}" type="presOf" srcId="{ECE194B0-9721-0741-BA8B-F8358E0E5B44}" destId="{8F99DF07-87CC-F44A-BF4E-567C72A4621D}" srcOrd="0" destOrd="1" presId="urn:microsoft.com/office/officeart/2005/8/layout/vList4"/>
    <dgm:cxn modelId="{82AC1DE6-A83A-9E44-BD5A-33E82DDBE3C7}" type="presOf" srcId="{B74221E6-EE56-0947-8CFA-5397C05C4F70}" destId="{67458EAF-C5CC-D64D-AAD8-00AF845DC743}" srcOrd="0" destOrd="0" presId="urn:microsoft.com/office/officeart/2005/8/layout/vList4"/>
    <dgm:cxn modelId="{D0E4311C-47E1-2747-BBDB-3DBD7E1C1609}" type="presOf" srcId="{6DAB3C7C-F56F-BE47-BE48-B54FFB622A44}" destId="{67458EAF-C5CC-D64D-AAD8-00AF845DC743}" srcOrd="0" destOrd="1" presId="urn:microsoft.com/office/officeart/2005/8/layout/vList4"/>
    <dgm:cxn modelId="{BBE6F2C4-79B3-5C40-A9CD-E727F7CF5465}" type="presOf" srcId="{F0D1083F-6FC5-5F47-B0F3-DB5BC522243F}" destId="{1FAF37D1-356E-B047-AC64-13314218C365}" srcOrd="0" destOrd="0" presId="urn:microsoft.com/office/officeart/2005/8/layout/vList4"/>
    <dgm:cxn modelId="{AB254DA7-ABDF-754A-9E20-C915FD90CCBE}" type="presOf" srcId="{62790CF4-E281-824B-B155-21479B826732}" destId="{8F99DF07-87CC-F44A-BF4E-567C72A4621D}" srcOrd="0" destOrd="0" presId="urn:microsoft.com/office/officeart/2005/8/layout/vList4"/>
    <dgm:cxn modelId="{D85F3FBD-AA44-5D4C-AE1F-E3636508FD4C}" type="presParOf" srcId="{1FAF37D1-356E-B047-AC64-13314218C365}" destId="{C417BB6C-177D-B74C-BC08-18E5534B7362}" srcOrd="0" destOrd="0" presId="urn:microsoft.com/office/officeart/2005/8/layout/vList4"/>
    <dgm:cxn modelId="{EAB75056-ABC2-604A-AF3C-8B44EB39022C}" type="presParOf" srcId="{C417BB6C-177D-B74C-BC08-18E5534B7362}" destId="{67458EAF-C5CC-D64D-AAD8-00AF845DC743}" srcOrd="0" destOrd="0" presId="urn:microsoft.com/office/officeart/2005/8/layout/vList4"/>
    <dgm:cxn modelId="{206FE9B5-03FA-E341-8442-4A5CD3536CB3}" type="presParOf" srcId="{C417BB6C-177D-B74C-BC08-18E5534B7362}" destId="{EBAE69A1-7C22-594E-9EA9-C670AAA30B79}" srcOrd="1" destOrd="0" presId="urn:microsoft.com/office/officeart/2005/8/layout/vList4"/>
    <dgm:cxn modelId="{D0B449C0-AC6E-1A42-90E9-5E41CF4755B0}" type="presParOf" srcId="{C417BB6C-177D-B74C-BC08-18E5534B7362}" destId="{FACE1F40-4881-324B-9A5E-FB9A76911413}" srcOrd="2" destOrd="0" presId="urn:microsoft.com/office/officeart/2005/8/layout/vList4"/>
    <dgm:cxn modelId="{8E36B2BE-6A0D-4445-AF61-4C8D6DC14A46}" type="presParOf" srcId="{1FAF37D1-356E-B047-AC64-13314218C365}" destId="{676B36BD-725C-F641-BBFD-EE7471878DF3}" srcOrd="1" destOrd="0" presId="urn:microsoft.com/office/officeart/2005/8/layout/vList4"/>
    <dgm:cxn modelId="{9EF1E868-F356-D841-9DDF-A6E5C232B907}" type="presParOf" srcId="{1FAF37D1-356E-B047-AC64-13314218C365}" destId="{A5C7753F-C22E-C94E-9DB7-08F6751CCA15}" srcOrd="2" destOrd="0" presId="urn:microsoft.com/office/officeart/2005/8/layout/vList4"/>
    <dgm:cxn modelId="{2DE81D8D-3C18-4F44-BF90-35D35783A6E7}" type="presParOf" srcId="{A5C7753F-C22E-C94E-9DB7-08F6751CCA15}" destId="{45FC29A2-5438-324E-9954-CB24FBDC2689}" srcOrd="0" destOrd="0" presId="urn:microsoft.com/office/officeart/2005/8/layout/vList4"/>
    <dgm:cxn modelId="{432A4CE7-CDF8-884E-AA45-A939A9754E0B}" type="presParOf" srcId="{A5C7753F-C22E-C94E-9DB7-08F6751CCA15}" destId="{1B346558-6BD2-DF48-B0F8-B74DD08DF883}" srcOrd="1" destOrd="0" presId="urn:microsoft.com/office/officeart/2005/8/layout/vList4"/>
    <dgm:cxn modelId="{CA4E7C99-E9AE-5E40-83DA-E74A9CD49A21}" type="presParOf" srcId="{A5C7753F-C22E-C94E-9DB7-08F6751CCA15}" destId="{8D0D6B5A-0F87-FC41-893C-96DC27EE7D1B}" srcOrd="2" destOrd="0" presId="urn:microsoft.com/office/officeart/2005/8/layout/vList4"/>
    <dgm:cxn modelId="{1203F005-8276-9B4F-8B3D-84747D189490}" type="presParOf" srcId="{1FAF37D1-356E-B047-AC64-13314218C365}" destId="{C5CBE1ED-E217-244C-8E47-C6D5281B0960}" srcOrd="3" destOrd="0" presId="urn:microsoft.com/office/officeart/2005/8/layout/vList4"/>
    <dgm:cxn modelId="{1DDD920E-174D-0943-AA9B-D0AF3DFBF0B8}" type="presParOf" srcId="{1FAF37D1-356E-B047-AC64-13314218C365}" destId="{28FCD6C9-E3A9-4F4F-AB9C-739FD47007C1}" srcOrd="4" destOrd="0" presId="urn:microsoft.com/office/officeart/2005/8/layout/vList4"/>
    <dgm:cxn modelId="{BA9C9656-7550-EB41-8697-8447B348F84F}" type="presParOf" srcId="{28FCD6C9-E3A9-4F4F-AB9C-739FD47007C1}" destId="{8F99DF07-87CC-F44A-BF4E-567C72A4621D}" srcOrd="0" destOrd="0" presId="urn:microsoft.com/office/officeart/2005/8/layout/vList4"/>
    <dgm:cxn modelId="{1C13019C-E41B-264C-AA02-720D13106150}" type="presParOf" srcId="{28FCD6C9-E3A9-4F4F-AB9C-739FD47007C1}" destId="{1B08BE98-C562-044E-96B6-8852836BD739}" srcOrd="1" destOrd="0" presId="urn:microsoft.com/office/officeart/2005/8/layout/vList4"/>
    <dgm:cxn modelId="{9EA59335-17E1-DF4C-9734-05577D57C7C7}" type="presParOf" srcId="{28FCD6C9-E3A9-4F4F-AB9C-739FD47007C1}" destId="{13AAFFA9-3D7E-684B-908D-6A3080D6B57A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3B4BC2-FE06-5D4D-922E-9B4E4B34E4C6}">
      <dsp:nvSpPr>
        <dsp:cNvPr id="0" name=""/>
        <dsp:cNvSpPr/>
      </dsp:nvSpPr>
      <dsp:spPr>
        <a:xfrm>
          <a:off x="0" y="300"/>
          <a:ext cx="4249991" cy="88009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>
              <a:solidFill>
                <a:srgbClr val="002060"/>
              </a:solidFill>
            </a:rPr>
            <a:t>Поширеність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гепатобластоми</a:t>
          </a:r>
          <a:r>
            <a:rPr lang="ru-RU" sz="1400" kern="1200" dirty="0">
              <a:solidFill>
                <a:srgbClr val="002060"/>
              </a:solidFill>
            </a:rPr>
            <a:t> становить до 1,5 </a:t>
          </a:r>
          <a:r>
            <a:rPr lang="ru-RU" sz="1400" kern="1200" dirty="0" err="1">
              <a:solidFill>
                <a:srgbClr val="002060"/>
              </a:solidFill>
            </a:rPr>
            <a:t>випадків</a:t>
          </a:r>
          <a:r>
            <a:rPr lang="ru-RU" sz="1400" kern="1200" dirty="0">
              <a:solidFill>
                <a:srgbClr val="002060"/>
              </a:solidFill>
            </a:rPr>
            <a:t> на 1 млн. </a:t>
          </a:r>
          <a:r>
            <a:rPr lang="ru-RU" sz="1400" kern="1200" dirty="0" err="1">
              <a:solidFill>
                <a:srgbClr val="002060"/>
              </a:solidFill>
            </a:rPr>
            <a:t>дітей</a:t>
          </a:r>
          <a:r>
            <a:rPr lang="ru-RU" sz="1400" kern="1200" dirty="0">
              <a:solidFill>
                <a:srgbClr val="002060"/>
              </a:solidFill>
            </a:rPr>
            <a:t> і </a:t>
          </a:r>
          <a:r>
            <a:rPr lang="ru-RU" sz="1400" kern="1200" dirty="0" err="1">
              <a:solidFill>
                <a:srgbClr val="002060"/>
              </a:solidFill>
            </a:rPr>
            <a:t>визначається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тенденція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щорічного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збільшення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захворюваності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гепатобластоми</a:t>
          </a:r>
          <a:r>
            <a:rPr lang="ru-RU" sz="1400" kern="1200" dirty="0">
              <a:solidFill>
                <a:srgbClr val="002060"/>
              </a:solidFill>
            </a:rPr>
            <a:t> на 4,3% ;</a:t>
          </a:r>
          <a:endParaRPr lang="ru-UA" sz="1400" kern="1200" dirty="0">
            <a:solidFill>
              <a:srgbClr val="002060"/>
            </a:solidFill>
          </a:endParaRPr>
        </a:p>
      </dsp:txBody>
      <dsp:txXfrm>
        <a:off x="42963" y="43263"/>
        <a:ext cx="4164065" cy="794172"/>
      </dsp:txXfrm>
    </dsp:sp>
    <dsp:sp modelId="{FB6AFE56-37E9-1743-A74C-890A34AC60E1}">
      <dsp:nvSpPr>
        <dsp:cNvPr id="0" name=""/>
        <dsp:cNvSpPr/>
      </dsp:nvSpPr>
      <dsp:spPr>
        <a:xfrm>
          <a:off x="0" y="889089"/>
          <a:ext cx="4249991" cy="60725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>
              <a:solidFill>
                <a:srgbClr val="002060"/>
              </a:solidFill>
            </a:rPr>
            <a:t>Гепатобластома</a:t>
          </a:r>
          <a:r>
            <a:rPr lang="ru-RU" sz="1400" kern="1200" dirty="0">
              <a:solidFill>
                <a:srgbClr val="002060"/>
              </a:solidFill>
            </a:rPr>
            <a:t> становить 60-85% </a:t>
          </a:r>
          <a:r>
            <a:rPr lang="ru-RU" sz="1400" kern="1200" dirty="0" err="1">
              <a:solidFill>
                <a:srgbClr val="002060"/>
              </a:solidFill>
            </a:rPr>
            <a:t>усіх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злоякісних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пухлин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печінки</a:t>
          </a:r>
          <a:r>
            <a:rPr lang="ru-RU" sz="1400" kern="1200" dirty="0">
              <a:solidFill>
                <a:srgbClr val="002060"/>
              </a:solidFill>
            </a:rPr>
            <a:t> у </a:t>
          </a:r>
          <a:r>
            <a:rPr lang="ru-RU" sz="1400" kern="1200" dirty="0" err="1">
              <a:solidFill>
                <a:srgbClr val="002060"/>
              </a:solidFill>
            </a:rPr>
            <a:t>дітей</a:t>
          </a:r>
          <a:r>
            <a:rPr lang="ru-RU" sz="1400" kern="1200" dirty="0">
              <a:solidFill>
                <a:srgbClr val="002060"/>
              </a:solidFill>
            </a:rPr>
            <a:t> ;</a:t>
          </a:r>
          <a:endParaRPr lang="ru-UA" sz="1400" kern="1200" dirty="0">
            <a:solidFill>
              <a:srgbClr val="002060"/>
            </a:solidFill>
          </a:endParaRPr>
        </a:p>
      </dsp:txBody>
      <dsp:txXfrm>
        <a:off x="29644" y="918733"/>
        <a:ext cx="4190703" cy="547969"/>
      </dsp:txXfrm>
    </dsp:sp>
    <dsp:sp modelId="{02ABDA91-2BE1-EC49-B0C1-0528C384290B}">
      <dsp:nvSpPr>
        <dsp:cNvPr id="0" name=""/>
        <dsp:cNvSpPr/>
      </dsp:nvSpPr>
      <dsp:spPr>
        <a:xfrm>
          <a:off x="0" y="1505037"/>
          <a:ext cx="4249991" cy="60725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>
              <a:solidFill>
                <a:srgbClr val="002060"/>
              </a:solidFill>
            </a:rPr>
            <a:t>У 95% </a:t>
          </a:r>
          <a:r>
            <a:rPr lang="ru-RU" sz="1400" kern="1200" dirty="0" err="1">
              <a:solidFill>
                <a:srgbClr val="002060"/>
              </a:solidFill>
            </a:rPr>
            <a:t>випадків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діагноз</a:t>
          </a:r>
          <a:r>
            <a:rPr lang="ru-RU" sz="1400" kern="1200" dirty="0">
              <a:solidFill>
                <a:srgbClr val="002060"/>
              </a:solidFill>
            </a:rPr>
            <a:t> «</a:t>
          </a:r>
          <a:r>
            <a:rPr lang="ru-RU" sz="1400" kern="1200" dirty="0" err="1">
              <a:solidFill>
                <a:srgbClr val="002060"/>
              </a:solidFill>
            </a:rPr>
            <a:t>гепатобластома</a:t>
          </a:r>
          <a:r>
            <a:rPr lang="ru-RU" sz="1400" kern="1200" dirty="0">
              <a:solidFill>
                <a:srgbClr val="002060"/>
              </a:solidFill>
            </a:rPr>
            <a:t>» </a:t>
          </a:r>
          <a:r>
            <a:rPr lang="ru-RU" sz="1400" kern="1200" dirty="0" err="1">
              <a:solidFill>
                <a:srgbClr val="002060"/>
              </a:solidFill>
            </a:rPr>
            <a:t>встановлюють</a:t>
          </a:r>
          <a:r>
            <a:rPr lang="ru-RU" sz="1400" kern="1200" dirty="0">
              <a:solidFill>
                <a:srgbClr val="002060"/>
              </a:solidFill>
            </a:rPr>
            <a:t> у </a:t>
          </a:r>
          <a:r>
            <a:rPr lang="ru-RU" sz="1400" kern="1200" dirty="0" err="1">
              <a:solidFill>
                <a:srgbClr val="002060"/>
              </a:solidFill>
            </a:rPr>
            <a:t>віці</a:t>
          </a:r>
          <a:r>
            <a:rPr lang="ru-RU" sz="1400" kern="1200" dirty="0">
              <a:solidFill>
                <a:srgbClr val="002060"/>
              </a:solidFill>
            </a:rPr>
            <a:t> до 4-х </a:t>
          </a:r>
          <a:r>
            <a:rPr lang="ru-RU" sz="1400" kern="1200" dirty="0" err="1">
              <a:solidFill>
                <a:srgbClr val="002060"/>
              </a:solidFill>
            </a:rPr>
            <a:t>років</a:t>
          </a:r>
          <a:r>
            <a:rPr lang="ru-RU" sz="1400" kern="1200" dirty="0">
              <a:solidFill>
                <a:srgbClr val="002060"/>
              </a:solidFill>
            </a:rPr>
            <a:t> ;</a:t>
          </a:r>
          <a:endParaRPr lang="ru-UA" sz="1400" kern="1200" dirty="0">
            <a:solidFill>
              <a:srgbClr val="002060"/>
            </a:solidFill>
          </a:endParaRPr>
        </a:p>
      </dsp:txBody>
      <dsp:txXfrm>
        <a:off x="29644" y="1534681"/>
        <a:ext cx="4190703" cy="547969"/>
      </dsp:txXfrm>
    </dsp:sp>
    <dsp:sp modelId="{6F1CAED3-0B63-5342-A82C-BF0610ACF3ED}">
      <dsp:nvSpPr>
        <dsp:cNvPr id="0" name=""/>
        <dsp:cNvSpPr/>
      </dsp:nvSpPr>
      <dsp:spPr>
        <a:xfrm>
          <a:off x="0" y="2120985"/>
          <a:ext cx="4249991" cy="60725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>
              <a:solidFill>
                <a:srgbClr val="002060"/>
              </a:solidFill>
            </a:rPr>
            <a:t>Білобарне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ураження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печінки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визначається</a:t>
          </a:r>
          <a:r>
            <a:rPr lang="ru-RU" sz="1400" kern="1200" dirty="0">
              <a:solidFill>
                <a:srgbClr val="002060"/>
              </a:solidFill>
            </a:rPr>
            <a:t> в 20% - 30% </a:t>
          </a:r>
          <a:r>
            <a:rPr lang="ru-RU" sz="1400" kern="1200" dirty="0" err="1">
              <a:solidFill>
                <a:srgbClr val="002060"/>
              </a:solidFill>
            </a:rPr>
            <a:t>випадків</a:t>
          </a:r>
          <a:r>
            <a:rPr lang="ru-RU" sz="1400" kern="1200" dirty="0">
              <a:solidFill>
                <a:srgbClr val="002060"/>
              </a:solidFill>
            </a:rPr>
            <a:t> і </a:t>
          </a:r>
          <a:r>
            <a:rPr lang="ru-RU" sz="1400" kern="1200" dirty="0" err="1">
              <a:solidFill>
                <a:srgbClr val="002060"/>
              </a:solidFill>
            </a:rPr>
            <a:t>мультіцентричне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ураження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печінки</a:t>
          </a:r>
          <a:r>
            <a:rPr lang="ru-RU" sz="1400" kern="1200" dirty="0">
              <a:solidFill>
                <a:srgbClr val="002060"/>
              </a:solidFill>
            </a:rPr>
            <a:t> в 15% </a:t>
          </a:r>
          <a:r>
            <a:rPr lang="ru-RU" sz="1400" kern="1200" dirty="0" err="1">
              <a:solidFill>
                <a:srgbClr val="002060"/>
              </a:solidFill>
            </a:rPr>
            <a:t>випадків</a:t>
          </a:r>
          <a:r>
            <a:rPr lang="ru-RU" sz="1400" kern="1200" dirty="0">
              <a:solidFill>
                <a:srgbClr val="002060"/>
              </a:solidFill>
            </a:rPr>
            <a:t> ;</a:t>
          </a:r>
          <a:endParaRPr lang="ru-UA" sz="1400" kern="1200" dirty="0">
            <a:solidFill>
              <a:srgbClr val="002060"/>
            </a:solidFill>
          </a:endParaRPr>
        </a:p>
      </dsp:txBody>
      <dsp:txXfrm>
        <a:off x="29644" y="2150629"/>
        <a:ext cx="4190703" cy="547969"/>
      </dsp:txXfrm>
    </dsp:sp>
    <dsp:sp modelId="{8CAFB9A0-D0B5-4744-9222-459E86E0DC1D}">
      <dsp:nvSpPr>
        <dsp:cNvPr id="0" name=""/>
        <dsp:cNvSpPr/>
      </dsp:nvSpPr>
      <dsp:spPr>
        <a:xfrm>
          <a:off x="0" y="2736933"/>
          <a:ext cx="4249991" cy="60725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>
              <a:solidFill>
                <a:srgbClr val="002060"/>
              </a:solidFill>
            </a:rPr>
            <a:t>25-35% </a:t>
          </a:r>
          <a:r>
            <a:rPr lang="ru-RU" sz="1400" kern="1200" dirty="0" err="1">
              <a:solidFill>
                <a:srgbClr val="002060"/>
              </a:solidFill>
            </a:rPr>
            <a:t>випадків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гепатобластома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резистентна</a:t>
          </a:r>
          <a:r>
            <a:rPr lang="ru-RU" sz="1400" kern="1200" dirty="0">
              <a:solidFill>
                <a:srgbClr val="002060"/>
              </a:solidFill>
            </a:rPr>
            <a:t> до </a:t>
          </a:r>
          <a:r>
            <a:rPr lang="ru-RU" sz="1400" kern="1200" dirty="0" err="1">
              <a:solidFill>
                <a:srgbClr val="002060"/>
              </a:solidFill>
            </a:rPr>
            <a:t>хіміотерапії</a:t>
          </a:r>
          <a:r>
            <a:rPr lang="ru-RU" sz="1400" kern="1200" dirty="0">
              <a:solidFill>
                <a:srgbClr val="002060"/>
              </a:solidFill>
            </a:rPr>
            <a:t> ;</a:t>
          </a:r>
          <a:endParaRPr lang="ru-UA" sz="1400" kern="1200" dirty="0">
            <a:solidFill>
              <a:srgbClr val="002060"/>
            </a:solidFill>
          </a:endParaRPr>
        </a:p>
      </dsp:txBody>
      <dsp:txXfrm>
        <a:off x="29644" y="2766577"/>
        <a:ext cx="4190703" cy="547969"/>
      </dsp:txXfrm>
    </dsp:sp>
    <dsp:sp modelId="{24929813-1D26-B042-B314-9DFB60DCAA42}">
      <dsp:nvSpPr>
        <dsp:cNvPr id="0" name=""/>
        <dsp:cNvSpPr/>
      </dsp:nvSpPr>
      <dsp:spPr>
        <a:xfrm>
          <a:off x="0" y="3352881"/>
          <a:ext cx="4249991" cy="60725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>
              <a:solidFill>
                <a:srgbClr val="002060"/>
              </a:solidFill>
            </a:rPr>
            <a:t>При </a:t>
          </a:r>
          <a:r>
            <a:rPr lang="ru-RU" sz="1400" kern="1200" dirty="0" err="1">
              <a:solidFill>
                <a:srgbClr val="002060"/>
              </a:solidFill>
            </a:rPr>
            <a:t>відсутності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лікування</a:t>
          </a:r>
          <a:r>
            <a:rPr lang="ru-RU" sz="1400" kern="1200" dirty="0">
              <a:solidFill>
                <a:srgbClr val="002060"/>
              </a:solidFill>
            </a:rPr>
            <a:t> - 100% </a:t>
          </a:r>
          <a:r>
            <a:rPr lang="ru-RU" sz="1400" kern="1200" dirty="0" err="1">
              <a:solidFill>
                <a:srgbClr val="002060"/>
              </a:solidFill>
            </a:rPr>
            <a:t>смертність</a:t>
          </a:r>
          <a:r>
            <a:rPr lang="ru-RU" sz="1400" kern="1200" dirty="0">
              <a:solidFill>
                <a:srgbClr val="002060"/>
              </a:solidFill>
            </a:rPr>
            <a:t> </a:t>
          </a:r>
          <a:r>
            <a:rPr lang="ru-RU" sz="1400" kern="1200" dirty="0" err="1">
              <a:solidFill>
                <a:srgbClr val="002060"/>
              </a:solidFill>
            </a:rPr>
            <a:t>протягом</a:t>
          </a:r>
          <a:r>
            <a:rPr lang="ru-RU" sz="1400" kern="1200" dirty="0">
              <a:solidFill>
                <a:srgbClr val="002060"/>
              </a:solidFill>
            </a:rPr>
            <a:t> 8-16 </a:t>
          </a:r>
          <a:r>
            <a:rPr lang="ru-RU" sz="1400" kern="1200" dirty="0" err="1">
              <a:solidFill>
                <a:srgbClr val="002060"/>
              </a:solidFill>
            </a:rPr>
            <a:t>місяців</a:t>
          </a:r>
          <a:r>
            <a:rPr lang="ru-RU" sz="1400" kern="1200" dirty="0"/>
            <a:t>.</a:t>
          </a:r>
          <a:endParaRPr lang="ru-UA" sz="1400" kern="1200" dirty="0"/>
        </a:p>
      </dsp:txBody>
      <dsp:txXfrm>
        <a:off x="29644" y="3382525"/>
        <a:ext cx="4190703" cy="5479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079EA5-7EFD-154A-9574-E58BD48D7D44}">
      <dsp:nvSpPr>
        <dsp:cNvPr id="0" name=""/>
        <dsp:cNvSpPr/>
      </dsp:nvSpPr>
      <dsp:spPr>
        <a:xfrm>
          <a:off x="1613271" y="873947"/>
          <a:ext cx="2206018" cy="53913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>
              <a:solidFill>
                <a:srgbClr val="002060"/>
              </a:solidFill>
            </a:rPr>
            <a:t>Резекції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печінки</a:t>
          </a:r>
          <a:endParaRPr lang="ru-RU" sz="1600" b="1" kern="1200" dirty="0">
            <a:solidFill>
              <a:srgbClr val="002060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002060"/>
              </a:solidFill>
            </a:rPr>
            <a:t>(81)</a:t>
          </a:r>
        </a:p>
      </dsp:txBody>
      <dsp:txXfrm>
        <a:off x="1629062" y="889738"/>
        <a:ext cx="2174436" cy="507554"/>
      </dsp:txXfrm>
    </dsp:sp>
    <dsp:sp modelId="{C194C4F6-D7B4-4E41-BE3E-2E58C9F41C5C}">
      <dsp:nvSpPr>
        <dsp:cNvPr id="0" name=""/>
        <dsp:cNvSpPr/>
      </dsp:nvSpPr>
      <dsp:spPr>
        <a:xfrm>
          <a:off x="1367269" y="1413084"/>
          <a:ext cx="1349010" cy="537602"/>
        </a:xfrm>
        <a:custGeom>
          <a:avLst/>
          <a:gdLst/>
          <a:ahLst/>
          <a:cxnLst/>
          <a:rect l="0" t="0" r="0" b="0"/>
          <a:pathLst>
            <a:path>
              <a:moveTo>
                <a:pt x="1349010" y="0"/>
              </a:moveTo>
              <a:lnTo>
                <a:pt x="1349010" y="268801"/>
              </a:lnTo>
              <a:lnTo>
                <a:pt x="0" y="268801"/>
              </a:lnTo>
              <a:lnTo>
                <a:pt x="0" y="537602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161B68-5DD3-A54B-81BC-2086AECC8CFB}">
      <dsp:nvSpPr>
        <dsp:cNvPr id="0" name=""/>
        <dsp:cNvSpPr/>
      </dsp:nvSpPr>
      <dsp:spPr>
        <a:xfrm>
          <a:off x="349617" y="1950686"/>
          <a:ext cx="2035304" cy="44431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err="1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Обширні</a:t>
          </a:r>
          <a:r>
            <a:rPr lang="uk-UA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 резекції, </a:t>
          </a:r>
          <a:r>
            <a:rPr lang="en-US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≥</a:t>
          </a:r>
          <a:r>
            <a:rPr lang="uk-UA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3 суміжних сегментів (72)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362631" y="1963700"/>
        <a:ext cx="2009276" cy="418289"/>
      </dsp:txXfrm>
    </dsp:sp>
    <dsp:sp modelId="{FF57EAD3-C807-9A41-85AA-A4AAE5A68EEB}">
      <dsp:nvSpPr>
        <dsp:cNvPr id="0" name=""/>
        <dsp:cNvSpPr/>
      </dsp:nvSpPr>
      <dsp:spPr>
        <a:xfrm>
          <a:off x="717216" y="2395004"/>
          <a:ext cx="650053" cy="224683"/>
        </a:xfrm>
        <a:custGeom>
          <a:avLst/>
          <a:gdLst/>
          <a:ahLst/>
          <a:cxnLst/>
          <a:rect l="0" t="0" r="0" b="0"/>
          <a:pathLst>
            <a:path>
              <a:moveTo>
                <a:pt x="650053" y="0"/>
              </a:moveTo>
              <a:lnTo>
                <a:pt x="650053" y="112341"/>
              </a:lnTo>
              <a:lnTo>
                <a:pt x="0" y="112341"/>
              </a:lnTo>
              <a:lnTo>
                <a:pt x="0" y="224683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972877-DD44-1549-908F-503A642772E3}">
      <dsp:nvSpPr>
        <dsp:cNvPr id="0" name=""/>
        <dsp:cNvSpPr/>
      </dsp:nvSpPr>
      <dsp:spPr>
        <a:xfrm>
          <a:off x="2572" y="2619688"/>
          <a:ext cx="1429286" cy="95285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rgbClr val="002060"/>
              </a:solidFill>
            </a:rPr>
            <a:t>З </a:t>
          </a:r>
          <a:r>
            <a:rPr lang="ru-RU" sz="1400" b="1" kern="1200" dirty="0" err="1">
              <a:solidFill>
                <a:srgbClr val="002060"/>
              </a:solidFill>
            </a:rPr>
            <a:t>резекціями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вісцеральних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судин</a:t>
          </a:r>
          <a:r>
            <a:rPr lang="ru-RU" sz="1400" b="1" kern="1200" dirty="0">
              <a:solidFill>
                <a:srgbClr val="002060"/>
              </a:solidFill>
            </a:rPr>
            <a:t> (16)</a:t>
          </a:r>
        </a:p>
      </dsp:txBody>
      <dsp:txXfrm>
        <a:off x="30480" y="2647596"/>
        <a:ext cx="1373470" cy="897041"/>
      </dsp:txXfrm>
    </dsp:sp>
    <dsp:sp modelId="{14E28FBA-2CC0-484B-AA16-8FEBEF9553CE}">
      <dsp:nvSpPr>
        <dsp:cNvPr id="0" name=""/>
        <dsp:cNvSpPr/>
      </dsp:nvSpPr>
      <dsp:spPr>
        <a:xfrm>
          <a:off x="1367269" y="2395004"/>
          <a:ext cx="1208018" cy="2246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2341"/>
              </a:lnTo>
              <a:lnTo>
                <a:pt x="1208018" y="112341"/>
              </a:lnTo>
              <a:lnTo>
                <a:pt x="1208018" y="224683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13990A-E94F-4842-94A0-99B53437F619}">
      <dsp:nvSpPr>
        <dsp:cNvPr id="0" name=""/>
        <dsp:cNvSpPr/>
      </dsp:nvSpPr>
      <dsp:spPr>
        <a:xfrm>
          <a:off x="1860645" y="2619688"/>
          <a:ext cx="1429286" cy="95285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rgbClr val="002060"/>
              </a:solidFill>
            </a:rPr>
            <a:t>Без </a:t>
          </a:r>
          <a:r>
            <a:rPr lang="ru-RU" sz="1400" b="1" kern="1200" dirty="0" err="1">
              <a:solidFill>
                <a:srgbClr val="002060"/>
              </a:solidFill>
            </a:rPr>
            <a:t>резекції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вісцеральних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судин</a:t>
          </a:r>
          <a:r>
            <a:rPr lang="ru-RU" sz="1400" b="1" kern="1200" dirty="0">
              <a:solidFill>
                <a:srgbClr val="002060"/>
              </a:solidFill>
            </a:rPr>
            <a:t> (56)</a:t>
          </a:r>
        </a:p>
      </dsp:txBody>
      <dsp:txXfrm>
        <a:off x="1888553" y="2647596"/>
        <a:ext cx="1373470" cy="897041"/>
      </dsp:txXfrm>
    </dsp:sp>
    <dsp:sp modelId="{452C32E5-ED35-C447-A61F-5E699F968F9E}">
      <dsp:nvSpPr>
        <dsp:cNvPr id="0" name=""/>
        <dsp:cNvSpPr/>
      </dsp:nvSpPr>
      <dsp:spPr>
        <a:xfrm>
          <a:off x="2716280" y="1413084"/>
          <a:ext cx="1234617" cy="7254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2719"/>
              </a:lnTo>
              <a:lnTo>
                <a:pt x="1234617" y="362719"/>
              </a:lnTo>
              <a:lnTo>
                <a:pt x="1234617" y="725439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522299-9E24-B842-A560-D03F13435CBD}">
      <dsp:nvSpPr>
        <dsp:cNvPr id="0" name=""/>
        <dsp:cNvSpPr/>
      </dsp:nvSpPr>
      <dsp:spPr>
        <a:xfrm>
          <a:off x="3095263" y="2138523"/>
          <a:ext cx="1711270" cy="43546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Малі резекції, </a:t>
          </a:r>
          <a:r>
            <a:rPr lang="en-US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&lt;3 </a:t>
          </a:r>
          <a:r>
            <a:rPr lang="uk-UA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сегментів (9)</a:t>
          </a:r>
          <a:endParaRPr lang="ru-RU" sz="1400" b="1" kern="1200" dirty="0">
            <a:solidFill>
              <a:srgbClr val="002060"/>
            </a:solidFill>
            <a:latin typeface="Calibri" panose="020F0502020204030204"/>
            <a:ea typeface="+mn-ea"/>
            <a:cs typeface="+mn-cs"/>
          </a:endParaRPr>
        </a:p>
      </dsp:txBody>
      <dsp:txXfrm>
        <a:off x="3108017" y="2151277"/>
        <a:ext cx="1685762" cy="4099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079EA5-7EFD-154A-9574-E58BD48D7D44}">
      <dsp:nvSpPr>
        <dsp:cNvPr id="0" name=""/>
        <dsp:cNvSpPr/>
      </dsp:nvSpPr>
      <dsp:spPr>
        <a:xfrm>
          <a:off x="860457" y="936105"/>
          <a:ext cx="1854527" cy="101646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>
              <a:solidFill>
                <a:srgbClr val="002060"/>
              </a:solidFill>
            </a:rPr>
            <a:t>Трансплантації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частини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печінки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від</a:t>
          </a:r>
          <a:r>
            <a:rPr lang="ru-RU" sz="1600" b="1" kern="1200" dirty="0">
              <a:solidFill>
                <a:srgbClr val="002060"/>
              </a:solidFill>
            </a:rPr>
            <a:t> </a:t>
          </a:r>
          <a:r>
            <a:rPr lang="ru-RU" sz="1600" b="1" kern="1200" dirty="0" err="1">
              <a:solidFill>
                <a:srgbClr val="002060"/>
              </a:solidFill>
            </a:rPr>
            <a:t>родинного</a:t>
          </a:r>
          <a:r>
            <a:rPr lang="ru-RU" sz="1600" b="1" kern="1200" dirty="0">
              <a:solidFill>
                <a:srgbClr val="002060"/>
              </a:solidFill>
            </a:rPr>
            <a:t> донора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002060"/>
              </a:solidFill>
            </a:rPr>
            <a:t>(9)</a:t>
          </a:r>
        </a:p>
      </dsp:txBody>
      <dsp:txXfrm>
        <a:off x="890228" y="965876"/>
        <a:ext cx="1794985" cy="956924"/>
      </dsp:txXfrm>
    </dsp:sp>
    <dsp:sp modelId="{C194C4F6-D7B4-4E41-BE3E-2E58C9F41C5C}">
      <dsp:nvSpPr>
        <dsp:cNvPr id="0" name=""/>
        <dsp:cNvSpPr/>
      </dsp:nvSpPr>
      <dsp:spPr>
        <a:xfrm>
          <a:off x="855506" y="1952572"/>
          <a:ext cx="932214" cy="567710"/>
        </a:xfrm>
        <a:custGeom>
          <a:avLst/>
          <a:gdLst/>
          <a:ahLst/>
          <a:cxnLst/>
          <a:rect l="0" t="0" r="0" b="0"/>
          <a:pathLst>
            <a:path>
              <a:moveTo>
                <a:pt x="932214" y="0"/>
              </a:moveTo>
              <a:lnTo>
                <a:pt x="932214" y="283855"/>
              </a:lnTo>
              <a:lnTo>
                <a:pt x="0" y="283855"/>
              </a:lnTo>
              <a:lnTo>
                <a:pt x="0" y="567710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161B68-5DD3-A54B-81BC-2086AECC8CFB}">
      <dsp:nvSpPr>
        <dsp:cNvPr id="0" name=""/>
        <dsp:cNvSpPr/>
      </dsp:nvSpPr>
      <dsp:spPr>
        <a:xfrm>
          <a:off x="0" y="2520282"/>
          <a:ext cx="1711013" cy="89063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>
              <a:solidFill>
                <a:srgbClr val="002060"/>
              </a:solidFill>
            </a:rPr>
            <a:t>Трансплантація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лівої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латеральної</a:t>
          </a:r>
          <a:r>
            <a:rPr lang="ru-RU" sz="1400" b="1" kern="1200" dirty="0">
              <a:solidFill>
                <a:srgbClr val="002060"/>
              </a:solidFill>
            </a:rPr>
            <a:t> </a:t>
          </a:r>
          <a:r>
            <a:rPr lang="ru-RU" sz="1400" b="1" kern="1200" dirty="0" err="1">
              <a:solidFill>
                <a:srgbClr val="002060"/>
              </a:solidFill>
            </a:rPr>
            <a:t>секції</a:t>
          </a:r>
          <a:endParaRPr lang="ru-RU" sz="1400" b="1" kern="1200" dirty="0">
            <a:solidFill>
              <a:srgbClr val="002060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>
              <a:solidFill>
                <a:srgbClr val="002060"/>
              </a:solidFill>
            </a:rPr>
            <a:t>(8</a:t>
          </a:r>
          <a:r>
            <a:rPr lang="ru-RU" sz="1400" b="1" kern="1200" dirty="0">
              <a:solidFill>
                <a:srgbClr val="002060"/>
              </a:solidFill>
            </a:rPr>
            <a:t>) </a:t>
          </a:r>
        </a:p>
      </dsp:txBody>
      <dsp:txXfrm>
        <a:off x="26086" y="2546368"/>
        <a:ext cx="1658841" cy="838460"/>
      </dsp:txXfrm>
    </dsp:sp>
    <dsp:sp modelId="{452C32E5-ED35-C447-A61F-5E699F968F9E}">
      <dsp:nvSpPr>
        <dsp:cNvPr id="0" name=""/>
        <dsp:cNvSpPr/>
      </dsp:nvSpPr>
      <dsp:spPr>
        <a:xfrm>
          <a:off x="1787721" y="1952572"/>
          <a:ext cx="947401" cy="5643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169"/>
              </a:lnTo>
              <a:lnTo>
                <a:pt x="947401" y="282169"/>
              </a:lnTo>
              <a:lnTo>
                <a:pt x="947401" y="564338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522299-9E24-B842-A560-D03F13435CBD}">
      <dsp:nvSpPr>
        <dsp:cNvPr id="0" name=""/>
        <dsp:cNvSpPr/>
      </dsp:nvSpPr>
      <dsp:spPr>
        <a:xfrm>
          <a:off x="2015818" y="2516910"/>
          <a:ext cx="1438609" cy="89700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 err="1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Трансплантація</a:t>
          </a:r>
          <a:r>
            <a:rPr lang="ru-RU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ru-RU" sz="1400" b="1" kern="1200" dirty="0" err="1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лівої</a:t>
          </a:r>
          <a:r>
            <a:rPr lang="ru-RU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ru-RU" sz="1400" b="1" kern="1200" dirty="0" err="1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долі</a:t>
          </a:r>
          <a:endParaRPr lang="ru-RU" sz="1400" b="1" kern="1200" dirty="0">
            <a:solidFill>
              <a:srgbClr val="002060"/>
            </a:solidFill>
            <a:latin typeface="Calibri" panose="020F0502020204030204"/>
            <a:ea typeface="+mn-ea"/>
            <a:cs typeface="+mn-cs"/>
          </a:endParaRPr>
        </a:p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uk-UA" sz="1400" b="1" kern="1200" dirty="0">
              <a:solidFill>
                <a:srgbClr val="002060"/>
              </a:solidFill>
              <a:latin typeface="Calibri" panose="020F0502020204030204"/>
              <a:ea typeface="+mn-ea"/>
              <a:cs typeface="+mn-cs"/>
            </a:rPr>
            <a:t>(1)</a:t>
          </a:r>
        </a:p>
      </dsp:txBody>
      <dsp:txXfrm>
        <a:off x="2042090" y="2543182"/>
        <a:ext cx="1386065" cy="84446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458EAF-C5CC-D64D-AAD8-00AF845DC743}">
      <dsp:nvSpPr>
        <dsp:cNvPr id="0" name=""/>
        <dsp:cNvSpPr/>
      </dsp:nvSpPr>
      <dsp:spPr>
        <a:xfrm>
          <a:off x="0" y="0"/>
          <a:ext cx="7398822" cy="127211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/>
            <a:t>Циркулярна</a:t>
          </a:r>
          <a:r>
            <a:rPr lang="ru-RU" sz="1900" kern="1200" dirty="0"/>
            <a:t> </a:t>
          </a:r>
          <a:r>
            <a:rPr lang="ru-RU" sz="1900" kern="1200" dirty="0" err="1"/>
            <a:t>венозна</a:t>
          </a:r>
          <a:r>
            <a:rPr lang="ru-RU" sz="1900" kern="1200" dirty="0"/>
            <a:t> пластика</a:t>
          </a:r>
          <a:endParaRPr lang="ru-RU" sz="14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/>
            <a:t>Показ -  </a:t>
          </a:r>
          <a:r>
            <a:rPr lang="ru-RU" sz="1500" kern="1200" dirty="0" err="1"/>
            <a:t>наявність</a:t>
          </a:r>
          <a:r>
            <a:rPr lang="ru-RU" sz="1500" kern="1200" dirty="0"/>
            <a:t> у донора </a:t>
          </a:r>
          <a:r>
            <a:rPr lang="ru-RU" sz="1500" kern="1200" dirty="0" err="1"/>
            <a:t>єдиного</a:t>
          </a:r>
          <a:r>
            <a:rPr lang="ru-RU" sz="1500" kern="1200" dirty="0"/>
            <a:t> </a:t>
          </a:r>
          <a:r>
            <a:rPr lang="ru-RU" sz="1500" kern="1200" dirty="0" err="1"/>
            <a:t>устя</a:t>
          </a:r>
          <a:r>
            <a:rPr lang="ru-RU" sz="1500" kern="1200" dirty="0"/>
            <a:t> </a:t>
          </a:r>
          <a:r>
            <a:rPr lang="ru-RU" sz="1500" kern="1200" dirty="0" err="1"/>
            <a:t>печінкових</a:t>
          </a:r>
          <a:r>
            <a:rPr lang="ru-RU" sz="1500" kern="1200" dirty="0"/>
            <a:t> вен вен </a:t>
          </a:r>
          <a:r>
            <a:rPr lang="ru-RU" sz="1500" kern="1200" dirty="0" err="1"/>
            <a:t>Sg</a:t>
          </a:r>
          <a:r>
            <a:rPr lang="ru-RU" sz="1500" kern="1200" dirty="0"/>
            <a:t> 2-3 </a:t>
          </a:r>
          <a:r>
            <a:rPr lang="ru-RU" sz="1500" kern="1200" dirty="0" err="1"/>
            <a:t>довжиною</a:t>
          </a:r>
          <a:r>
            <a:rPr lang="ru-RU" sz="1500" kern="1200" dirty="0"/>
            <a:t> </a:t>
          </a:r>
          <a:r>
            <a:rPr lang="ru-RU" sz="1500" kern="1200" dirty="0" err="1"/>
            <a:t>менше</a:t>
          </a:r>
          <a:r>
            <a:rPr lang="ru-RU" sz="1500" kern="1200" dirty="0"/>
            <a:t> 5 мм). </a:t>
          </a:r>
          <a:endParaRPr lang="ru-RU" sz="14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err="1"/>
            <a:t>Виконаний</a:t>
          </a:r>
          <a:r>
            <a:rPr lang="ru-RU" sz="1500" kern="1200" dirty="0"/>
            <a:t> у 3 </a:t>
          </a:r>
          <a:r>
            <a:rPr lang="ru-RU" sz="1500" kern="1200" dirty="0" err="1"/>
            <a:t>хворих</a:t>
          </a:r>
          <a:r>
            <a:rPr lang="ru-RU" sz="1500" kern="1200" dirty="0"/>
            <a:t> в 33,3% </a:t>
          </a:r>
          <a:r>
            <a:rPr lang="ru-RU" sz="1500" kern="1200" dirty="0" err="1"/>
            <a:t>випадків</a:t>
          </a:r>
          <a:r>
            <a:rPr lang="ru-RU" sz="1500" kern="1200" dirty="0"/>
            <a:t>.</a:t>
          </a:r>
        </a:p>
      </dsp:txBody>
      <dsp:txXfrm>
        <a:off x="1606976" y="0"/>
        <a:ext cx="5791845" cy="1272119"/>
      </dsp:txXfrm>
    </dsp:sp>
    <dsp:sp modelId="{EBAE69A1-7C22-594E-9EA9-C670AAA30B79}">
      <dsp:nvSpPr>
        <dsp:cNvPr id="0" name=""/>
        <dsp:cNvSpPr/>
      </dsp:nvSpPr>
      <dsp:spPr>
        <a:xfrm>
          <a:off x="127211" y="127211"/>
          <a:ext cx="1479764" cy="101769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5FC29A2-5438-324E-9954-CB24FBDC2689}">
      <dsp:nvSpPr>
        <dsp:cNvPr id="0" name=""/>
        <dsp:cNvSpPr/>
      </dsp:nvSpPr>
      <dsp:spPr>
        <a:xfrm>
          <a:off x="0" y="1399331"/>
          <a:ext cx="7398822" cy="127211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err="1"/>
            <a:t>Формування</a:t>
          </a:r>
          <a:r>
            <a:rPr lang="ru-RU" sz="1500" kern="1200" dirty="0"/>
            <a:t> </a:t>
          </a:r>
          <a:r>
            <a:rPr lang="ru-RU" sz="1500" kern="1200" dirty="0" err="1"/>
            <a:t>загального</a:t>
          </a:r>
          <a:r>
            <a:rPr lang="ru-RU" sz="1500" kern="1200" dirty="0"/>
            <a:t> </a:t>
          </a:r>
          <a:r>
            <a:rPr lang="ru-RU" sz="1500" kern="1200" dirty="0" err="1"/>
            <a:t>устя</a:t>
          </a:r>
          <a:r>
            <a:rPr lang="ru-RU" sz="1500" kern="1200" dirty="0"/>
            <a:t> </a:t>
          </a:r>
          <a:r>
            <a:rPr lang="ru-RU" sz="1500" kern="1200" dirty="0" err="1"/>
            <a:t>печінкових</a:t>
          </a:r>
          <a:r>
            <a:rPr lang="ru-RU" sz="1500" kern="1200" dirty="0"/>
            <a:t> вен </a:t>
          </a:r>
          <a:r>
            <a:rPr lang="ru-RU" sz="1500" kern="1200" dirty="0" err="1"/>
            <a:t>Sg</a:t>
          </a:r>
          <a:r>
            <a:rPr lang="ru-RU" sz="1500" kern="1200" dirty="0"/>
            <a:t> 2, 3   трансплантата</a:t>
          </a:r>
          <a:endParaRPr lang="en-US" sz="1500" kern="1200" dirty="0"/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Показ –  </a:t>
          </a:r>
          <a:r>
            <a:rPr lang="ru-RU" sz="1500" kern="1200" dirty="0" err="1"/>
            <a:t>наявність</a:t>
          </a:r>
          <a:r>
            <a:rPr lang="ru-RU" sz="1500" kern="1200" dirty="0"/>
            <a:t> у донора </a:t>
          </a:r>
          <a:r>
            <a:rPr lang="ru-RU" sz="1500" kern="1200" dirty="0" err="1"/>
            <a:t>роздільного</a:t>
          </a:r>
          <a:r>
            <a:rPr lang="ru-RU" sz="1500" kern="1200" dirty="0"/>
            <a:t> </a:t>
          </a:r>
          <a:r>
            <a:rPr lang="ru-RU" sz="1500" kern="1200" dirty="0" err="1"/>
            <a:t>впадіння</a:t>
          </a:r>
          <a:r>
            <a:rPr lang="ru-RU" sz="1500" kern="1200" dirty="0"/>
            <a:t>  </a:t>
          </a:r>
          <a:r>
            <a:rPr lang="ru-RU" sz="1500" kern="1200" dirty="0" err="1"/>
            <a:t>печінкових</a:t>
          </a:r>
          <a:r>
            <a:rPr lang="ru-RU" sz="1500" kern="1200" dirty="0"/>
            <a:t> вен </a:t>
          </a:r>
          <a:r>
            <a:rPr lang="ru-RU" sz="1500" kern="1200" dirty="0" err="1"/>
            <a:t>Sg</a:t>
          </a:r>
          <a:r>
            <a:rPr lang="ru-RU" sz="1500" kern="1200" dirty="0"/>
            <a:t> 2-3 на </a:t>
          </a:r>
          <a:r>
            <a:rPr lang="ru-RU" sz="1500" kern="1200" dirty="0" err="1"/>
            <a:t>відстані</a:t>
          </a:r>
          <a:r>
            <a:rPr lang="ru-RU" sz="1500" kern="1200" dirty="0"/>
            <a:t> </a:t>
          </a:r>
          <a:r>
            <a:rPr lang="ru-RU" sz="1500" kern="1200" dirty="0" err="1"/>
            <a:t>менше</a:t>
          </a:r>
          <a:r>
            <a:rPr lang="ru-RU" sz="1500" kern="1200" dirty="0"/>
            <a:t> 5 мм </a:t>
          </a:r>
          <a:r>
            <a:rPr lang="ru-RU" sz="1500" kern="1200" dirty="0" err="1"/>
            <a:t>між</a:t>
          </a:r>
          <a:r>
            <a:rPr lang="ru-RU" sz="1500" kern="1200" dirty="0"/>
            <a:t> венами). 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err="1"/>
            <a:t>Виконаний</a:t>
          </a:r>
          <a:r>
            <a:rPr lang="ru-RU" sz="1200" kern="1200" dirty="0"/>
            <a:t> нами у 2 </a:t>
          </a:r>
          <a:r>
            <a:rPr lang="ru-RU" sz="1200" kern="1200" dirty="0" err="1"/>
            <a:t>хворих</a:t>
          </a:r>
          <a:r>
            <a:rPr lang="ru-RU" sz="1200" kern="1200" dirty="0"/>
            <a:t> в 22,2% </a:t>
          </a:r>
          <a:r>
            <a:rPr lang="ru-RU" sz="1200" kern="1200" dirty="0" err="1"/>
            <a:t>випадків</a:t>
          </a:r>
          <a:r>
            <a:rPr lang="ru-RU" sz="1200" kern="1200" dirty="0"/>
            <a:t>.</a:t>
          </a:r>
        </a:p>
      </dsp:txBody>
      <dsp:txXfrm>
        <a:off x="1606976" y="1399331"/>
        <a:ext cx="5791845" cy="1272119"/>
      </dsp:txXfrm>
    </dsp:sp>
    <dsp:sp modelId="{1B346558-6BD2-DF48-B0F8-B74DD08DF883}">
      <dsp:nvSpPr>
        <dsp:cNvPr id="0" name=""/>
        <dsp:cNvSpPr/>
      </dsp:nvSpPr>
      <dsp:spPr>
        <a:xfrm>
          <a:off x="127211" y="1526543"/>
          <a:ext cx="1479764" cy="1017695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228" t="-1089" r="-37732" b="1089"/>
          </a:stretch>
        </a:blip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F99DF07-87CC-F44A-BF4E-567C72A4621D}">
      <dsp:nvSpPr>
        <dsp:cNvPr id="0" name=""/>
        <dsp:cNvSpPr/>
      </dsp:nvSpPr>
      <dsp:spPr>
        <a:xfrm>
          <a:off x="0" y="2798663"/>
          <a:ext cx="7398822" cy="127211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/>
            <a:t>Портопластика</a:t>
          </a:r>
          <a:r>
            <a:rPr lang="ru-RU" sz="1500" b="1" kern="1200" dirty="0"/>
            <a:t> </a:t>
          </a:r>
          <a:r>
            <a:rPr lang="ru-RU" sz="1500" b="1" kern="1200" dirty="0" err="1"/>
            <a:t>вставкою</a:t>
          </a:r>
          <a:r>
            <a:rPr lang="ru-RU" sz="1500" b="1" kern="1200" dirty="0"/>
            <a:t> з </a:t>
          </a:r>
          <a:r>
            <a:rPr lang="ru-RU" sz="1500" b="1" kern="1200" dirty="0" err="1"/>
            <a:t>оваріальної</a:t>
          </a:r>
          <a:r>
            <a:rPr lang="ru-RU" sz="1500" b="1" kern="1200" dirty="0"/>
            <a:t> </a:t>
          </a:r>
          <a:r>
            <a:rPr lang="ru-RU" sz="1500" b="1" kern="1200" dirty="0" err="1"/>
            <a:t>вени</a:t>
          </a:r>
          <a:r>
            <a:rPr lang="ru-RU" sz="1500" b="1" kern="1200" dirty="0"/>
            <a:t> донора</a:t>
          </a:r>
          <a:endParaRPr lang="en-US" sz="1500" b="1" kern="1200" dirty="0"/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Показ -  короткий, </a:t>
          </a:r>
          <a:r>
            <a:rPr lang="ru-RU" sz="1500" kern="1200" dirty="0" err="1"/>
            <a:t>фіброзований</a:t>
          </a:r>
          <a:r>
            <a:rPr lang="ru-RU" sz="1500" kern="1200" dirty="0"/>
            <a:t> </a:t>
          </a:r>
          <a:r>
            <a:rPr lang="ru-RU" sz="1500" kern="1200" dirty="0" err="1"/>
            <a:t>стовбур</a:t>
          </a:r>
          <a:r>
            <a:rPr lang="ru-RU" sz="1500" kern="1200" dirty="0"/>
            <a:t> </a:t>
          </a:r>
          <a:r>
            <a:rPr lang="ru-RU" sz="1500" kern="1200" dirty="0" err="1"/>
            <a:t>ворітної</a:t>
          </a:r>
          <a:r>
            <a:rPr lang="ru-RU" sz="1500" kern="1200" dirty="0"/>
            <a:t> </a:t>
          </a:r>
          <a:r>
            <a:rPr lang="ru-RU" sz="1500" kern="1200" dirty="0" err="1"/>
            <a:t>вени</a:t>
          </a:r>
          <a:r>
            <a:rPr lang="ru-RU" sz="1500" kern="1200" dirty="0"/>
            <a:t> </a:t>
          </a:r>
          <a:r>
            <a:rPr lang="ru-RU" sz="1500" kern="1200" dirty="0" err="1"/>
            <a:t>реципієнта</a:t>
          </a:r>
          <a:r>
            <a:rPr lang="ru-RU" sz="1500" kern="1200" dirty="0"/>
            <a:t>. 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err="1"/>
            <a:t>Виконаний</a:t>
          </a:r>
          <a:r>
            <a:rPr lang="ru-RU" sz="1200" kern="1200" dirty="0"/>
            <a:t> у 2 (22,2%) </a:t>
          </a:r>
          <a:r>
            <a:rPr lang="ru-RU" sz="1200" kern="1200" dirty="0" err="1"/>
            <a:t>хворих</a:t>
          </a:r>
          <a:r>
            <a:rPr lang="ru-RU" sz="1200" kern="1200" dirty="0"/>
            <a:t>.</a:t>
          </a:r>
        </a:p>
      </dsp:txBody>
      <dsp:txXfrm>
        <a:off x="1606976" y="2798663"/>
        <a:ext cx="5791845" cy="1272119"/>
      </dsp:txXfrm>
    </dsp:sp>
    <dsp:sp modelId="{1B08BE98-C562-044E-96B6-8852836BD739}">
      <dsp:nvSpPr>
        <dsp:cNvPr id="0" name=""/>
        <dsp:cNvSpPr/>
      </dsp:nvSpPr>
      <dsp:spPr>
        <a:xfrm>
          <a:off x="127211" y="2925875"/>
          <a:ext cx="1479764" cy="101769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6ECE96-100D-4A46-8880-D72025859599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0745B-0DAF-41C1-B16B-58EE7F5276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674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FA2CB1-6DED-4F0F-83FD-FF7F81CB43EC}" type="slidenum">
              <a:rPr lang="ru-RU" smtClean="0">
                <a:solidFill>
                  <a:srgbClr val="000000"/>
                </a:solidFill>
              </a:rPr>
              <a:pPr/>
              <a:t>1</a:t>
            </a:fld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BD7EFB-8248-4476-AC67-F4E466B21C6F}" type="slidenum">
              <a:rPr lang="uk-UA" smtClean="0"/>
              <a:t>13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06704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BD7EFB-8248-4476-AC67-F4E466B21C6F}" type="slidenum">
              <a:rPr lang="uk-UA" smtClean="0"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80389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BD7EFB-8248-4476-AC67-F4E466B21C6F}" type="slidenum">
              <a:rPr lang="uk-UA" smtClean="0"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9813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BD7EFB-8248-4476-AC67-F4E466B21C6F}" type="slidenum">
              <a:rPr lang="uk-UA" smtClean="0"/>
              <a:t>16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7401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BD7EFB-8248-4476-AC67-F4E466B21C6F}" type="slidenum">
              <a:rPr lang="uk-UA" smtClean="0"/>
              <a:t>17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38831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BD7EFB-8248-4476-AC67-F4E466B21C6F}" type="slidenum">
              <a:rPr lang="uk-UA" smtClean="0"/>
              <a:t>18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856274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0D4931-8839-452A-8D5F-97B1157CA510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3826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BD7EFB-8248-4476-AC67-F4E466B21C6F}" type="slidenum">
              <a:rPr lang="uk-UA" smtClean="0"/>
              <a:t>20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64157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BD7EFB-8248-4476-AC67-F4E466B21C6F}" type="slidenum">
              <a:rPr lang="uk-UA" smtClean="0"/>
              <a:t>21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66471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BD7EFB-8248-4476-AC67-F4E466B21C6F}" type="slidenum">
              <a:rPr lang="uk-UA" smtClean="0"/>
              <a:t>22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62568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0745B-0DAF-41C1-B16B-58EE7F527623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8515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0745B-0DAF-41C1-B16B-58EE7F527623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996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EBC6A-6121-4915-A145-F8C945E37BD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21E6E4-FFBE-4E56-A7F7-F3F3C05746D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48F07B-1EFC-41F4-A5F6-FCA598E07F1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D0474F-451D-412B-B545-2B7EEF12278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436E55-16A5-4CA4-8303-9D9A1CCCAAA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96C88F-C64E-4037-9164-D37F0B574A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2A93E5-751A-431D-A7CB-96F911EEC84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18471D-B6B3-4CBC-A4ED-0AF6AD2496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5D018F-2CC7-4D45-B731-DF717E94B2E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BFA92F-55FA-4281-8A6B-5B227BBF19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27248A-43B4-4277-8053-F14311D5FBB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45BEB-BE5F-4A99-86D7-BDD417932E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F8EE4-D292-4CB0-AB86-BC6D21BBB1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FC9F1F6-A8A4-4898-B626-93050839745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50" r:id="rId2"/>
    <p:sldLayoutId id="2147484551" r:id="rId3"/>
    <p:sldLayoutId id="2147484552" r:id="rId4"/>
    <p:sldLayoutId id="2147484553" r:id="rId5"/>
    <p:sldLayoutId id="2147484554" r:id="rId6"/>
    <p:sldLayoutId id="2147484555" r:id="rId7"/>
    <p:sldLayoutId id="2147484556" r:id="rId8"/>
    <p:sldLayoutId id="2147484557" r:id="rId9"/>
    <p:sldLayoutId id="2147484558" r:id="rId10"/>
    <p:sldLayoutId id="2147484559" r:id="rId11"/>
    <p:sldLayoutId id="2147484560" r:id="rId12"/>
    <p:sldLayoutId id="21474845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116013" y="0"/>
            <a:ext cx="7272337" cy="504825"/>
          </a:xfrm>
        </p:spPr>
        <p:txBody>
          <a:bodyPr/>
          <a:lstStyle/>
          <a:p>
            <a:pPr eaLnBrk="1" hangingPunct="1">
              <a:defRPr/>
            </a:pPr>
            <a:r>
              <a:rPr lang="uk-UA" sz="2000" b="1" i="1" dirty="0" smtClean="0">
                <a:solidFill>
                  <a:srgbClr val="002060"/>
                </a:solidFill>
              </a:rPr>
              <a:t>Національна академія медичних наук України</a:t>
            </a:r>
            <a:endParaRPr lang="ru-RU" sz="2000" b="1" i="1" dirty="0" smtClean="0">
              <a:solidFill>
                <a:srgbClr val="002060"/>
              </a:solidFill>
            </a:endParaRPr>
          </a:p>
        </p:txBody>
      </p:sp>
      <p:sp>
        <p:nvSpPr>
          <p:cNvPr id="40345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0" y="1052513"/>
            <a:ext cx="9144000" cy="1511300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140000"/>
              </a:lnSpc>
              <a:spcAft>
                <a:spcPts val="0"/>
              </a:spcAft>
              <a:buFont typeface="Wingdings" charset="2"/>
              <a:buNone/>
              <a:defRPr/>
            </a:pPr>
            <a:r>
              <a:rPr lang="uk-UA" sz="3200" b="1" dirty="0" smtClean="0">
                <a:solidFill>
                  <a:srgbClr val="002060"/>
                </a:solidFill>
              </a:rPr>
              <a:t>ДУ “НАЦІОНАЛЬНИЙ </a:t>
            </a:r>
            <a:r>
              <a:rPr lang="uk-UA" sz="3200" b="1" dirty="0">
                <a:solidFill>
                  <a:srgbClr val="002060"/>
                </a:solidFill>
              </a:rPr>
              <a:t>ІНСТИТУТ ХІРУРГІЇ ТА ТРАНСПЛАНТОЛОГІЇ </a:t>
            </a:r>
            <a:r>
              <a:rPr lang="en-US" sz="3200" b="1" dirty="0">
                <a:solidFill>
                  <a:srgbClr val="002060"/>
                </a:solidFill>
              </a:rPr>
              <a:t>  </a:t>
            </a:r>
            <a:r>
              <a:rPr lang="uk-UA" sz="3200" b="1" dirty="0" smtClean="0">
                <a:solidFill>
                  <a:srgbClr val="002060"/>
                </a:solidFill>
              </a:rPr>
              <a:t>імені </a:t>
            </a:r>
            <a:r>
              <a:rPr lang="uk-UA" sz="3200" b="1" dirty="0">
                <a:solidFill>
                  <a:srgbClr val="002060"/>
                </a:solidFill>
              </a:rPr>
              <a:t>О.О. </a:t>
            </a:r>
            <a:r>
              <a:rPr lang="uk-UA" sz="3200" b="1" dirty="0" smtClean="0">
                <a:solidFill>
                  <a:srgbClr val="002060"/>
                </a:solidFill>
              </a:rPr>
              <a:t>ШАЛІМОВА”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403463" name="Rectangle 7"/>
          <p:cNvSpPr>
            <a:spLocks noChangeArrowheads="1"/>
          </p:cNvSpPr>
          <p:nvPr/>
        </p:nvSpPr>
        <p:spPr bwMode="auto">
          <a:xfrm>
            <a:off x="611188" y="4652963"/>
            <a:ext cx="7777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solidFill>
                <a:srgbClr val="66C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3077" name="Rectangle 8"/>
          <p:cNvSpPr>
            <a:spLocks noChangeArrowheads="1"/>
          </p:cNvSpPr>
          <p:nvPr/>
        </p:nvSpPr>
        <p:spPr bwMode="auto">
          <a:xfrm>
            <a:off x="5148064" y="2996953"/>
            <a:ext cx="3995937" cy="257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uk-UA" sz="2400" b="1" i="1" dirty="0">
                <a:solidFill>
                  <a:srgbClr val="002060"/>
                </a:solidFill>
              </a:rPr>
              <a:t>Директор </a:t>
            </a:r>
            <a:r>
              <a:rPr lang="uk-UA" sz="2400" b="1" i="1" dirty="0" smtClean="0">
                <a:solidFill>
                  <a:srgbClr val="002060"/>
                </a:solidFill>
              </a:rPr>
              <a:t>інституту</a:t>
            </a:r>
            <a:endParaRPr lang="uk-UA" sz="2400" b="1" i="1" dirty="0">
              <a:solidFill>
                <a:srgbClr val="002060"/>
              </a:solidFill>
            </a:endParaRPr>
          </a:p>
          <a:p>
            <a:pPr>
              <a:lnSpc>
                <a:spcPct val="130000"/>
              </a:lnSpc>
            </a:pPr>
            <a:r>
              <a:rPr lang="uk-UA" sz="2400" b="1" i="1" dirty="0">
                <a:solidFill>
                  <a:srgbClr val="002060"/>
                </a:solidFill>
              </a:rPr>
              <a:t>доктор медичних наук,</a:t>
            </a:r>
          </a:p>
          <a:p>
            <a:pPr>
              <a:lnSpc>
                <a:spcPct val="130000"/>
              </a:lnSpc>
            </a:pPr>
            <a:r>
              <a:rPr lang="uk-UA" sz="2400" b="1" i="1" dirty="0" smtClean="0">
                <a:solidFill>
                  <a:srgbClr val="002060"/>
                </a:solidFill>
              </a:rPr>
              <a:t>професор, академік НАМН України    </a:t>
            </a:r>
          </a:p>
          <a:p>
            <a:pPr>
              <a:lnSpc>
                <a:spcPct val="130000"/>
              </a:lnSpc>
            </a:pPr>
            <a:r>
              <a:rPr lang="uk-UA" sz="2800" b="1" i="1" dirty="0" smtClean="0">
                <a:solidFill>
                  <a:srgbClr val="002060"/>
                </a:solidFill>
              </a:rPr>
              <a:t>О.Ю</a:t>
            </a:r>
            <a:r>
              <a:rPr lang="uk-UA" sz="2800" b="1" i="1" dirty="0">
                <a:solidFill>
                  <a:srgbClr val="002060"/>
                </a:solidFill>
              </a:rPr>
              <a:t>. Усенко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3078" name="Рисунок 6" descr="IMG_603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275"/>
            <a:ext cx="5076056" cy="414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Рисунок 6" descr="1 Titr-1920x1200.jpg"/>
          <p:cNvPicPr>
            <a:picLocks noChangeAspect="1"/>
          </p:cNvPicPr>
          <p:nvPr/>
        </p:nvPicPr>
        <p:blipFill>
          <a:blip r:embed="rId4" cstate="print"/>
          <a:srcRect l="23650" t="2702" r="18919" b="29730"/>
          <a:stretch>
            <a:fillRect/>
          </a:stretch>
        </p:blipFill>
        <p:spPr bwMode="auto">
          <a:xfrm>
            <a:off x="0" y="0"/>
            <a:ext cx="1627188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0" y="1484313"/>
            <a:ext cx="4714876" cy="5373687"/>
          </a:xfrm>
        </p:spPr>
        <p:txBody>
          <a:bodyPr>
            <a:normAutofit fontScale="92500" lnSpcReduction="10000"/>
          </a:bodyPr>
          <a:lstStyle/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Кількість працівників – </a:t>
            </a:r>
            <a:r>
              <a:rPr lang="uk-UA" sz="2000" b="1" i="1" dirty="0" smtClean="0">
                <a:solidFill>
                  <a:srgbClr val="002060"/>
                </a:solidFill>
              </a:rPr>
              <a:t>1002</a:t>
            </a:r>
          </a:p>
          <a:p>
            <a:pPr marL="88900" indent="0">
              <a:lnSpc>
                <a:spcPct val="80000"/>
              </a:lnSpc>
              <a:buNone/>
              <a:defRPr/>
            </a:pPr>
            <a:endParaRPr lang="uk-UA" sz="900" b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По розділу “Наука” – </a:t>
            </a:r>
            <a:r>
              <a:rPr lang="uk-UA" sz="2000" b="1" dirty="0" smtClean="0">
                <a:solidFill>
                  <a:srgbClr val="002060"/>
                </a:solidFill>
              </a:rPr>
              <a:t>86</a:t>
            </a:r>
            <a:r>
              <a:rPr lang="ru-RU" sz="2000" b="1" dirty="0">
                <a:solidFill>
                  <a:srgbClr val="002060"/>
                </a:solidFill>
              </a:rPr>
              <a:t>,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ru-RU" sz="2000" b="1" dirty="0">
                <a:solidFill>
                  <a:srgbClr val="002060"/>
                </a:solidFill>
              </a:rPr>
              <a:t>в </a:t>
            </a:r>
            <a:r>
              <a:rPr lang="ru-RU" sz="2000" b="1" dirty="0" err="1">
                <a:solidFill>
                  <a:srgbClr val="002060"/>
                </a:solidFill>
              </a:rPr>
              <a:t>т.ч</a:t>
            </a:r>
            <a:r>
              <a:rPr lang="ru-RU" sz="2000" b="1" dirty="0">
                <a:solidFill>
                  <a:srgbClr val="002060"/>
                </a:solidFill>
              </a:rPr>
              <a:t>. </a:t>
            </a:r>
            <a:r>
              <a:rPr lang="ru-RU" sz="2000" b="1" dirty="0" err="1">
                <a:solidFill>
                  <a:srgbClr val="002060"/>
                </a:solidFill>
              </a:rPr>
              <a:t>наукових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співробітників</a:t>
            </a:r>
            <a:r>
              <a:rPr lang="ru-RU" sz="2000" b="1" dirty="0">
                <a:solidFill>
                  <a:srgbClr val="002060"/>
                </a:solidFill>
              </a:rPr>
              <a:t> – </a:t>
            </a:r>
            <a:r>
              <a:rPr lang="ru-RU" sz="2000" b="1" dirty="0" smtClean="0">
                <a:solidFill>
                  <a:srgbClr val="002060"/>
                </a:solidFill>
              </a:rPr>
              <a:t>67</a:t>
            </a:r>
            <a:endParaRPr lang="en-US" sz="2000" b="1" dirty="0">
              <a:solidFill>
                <a:srgbClr val="002060"/>
              </a:solidFill>
            </a:endParaRP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ru-RU" sz="2000" b="1" dirty="0" smtClean="0">
                <a:solidFill>
                  <a:srgbClr val="002060"/>
                </a:solidFill>
              </a:rPr>
              <a:t>( </a:t>
            </a:r>
            <a:r>
              <a:rPr lang="ru-RU" sz="2000" b="1" dirty="0">
                <a:solidFill>
                  <a:srgbClr val="002060"/>
                </a:solidFill>
              </a:rPr>
              <a:t>62 -  в </a:t>
            </a:r>
            <a:r>
              <a:rPr lang="ru-RU" sz="2000" b="1" dirty="0" err="1">
                <a:solidFill>
                  <a:srgbClr val="002060"/>
                </a:solidFill>
              </a:rPr>
              <a:t>еквіваленті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повної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</a:rPr>
              <a:t>зайнятості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</a:rPr>
              <a:t>)</a:t>
            </a:r>
            <a:endParaRPr lang="uk-UA" sz="2000" b="1" i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докторів </a:t>
            </a:r>
            <a:r>
              <a:rPr lang="uk-UA" sz="2000" b="1" dirty="0" smtClean="0">
                <a:solidFill>
                  <a:srgbClr val="002060"/>
                </a:solidFill>
              </a:rPr>
              <a:t>мед. наук –</a:t>
            </a:r>
            <a:r>
              <a:rPr lang="uk-UA" sz="2000" b="1" i="1" dirty="0" smtClean="0">
                <a:solidFill>
                  <a:srgbClr val="002060"/>
                </a:solidFill>
              </a:rPr>
              <a:t> 21</a:t>
            </a:r>
            <a:r>
              <a:rPr lang="uk-UA" sz="2000" b="1" dirty="0" smtClean="0">
                <a:solidFill>
                  <a:srgbClr val="002060"/>
                </a:solidFill>
              </a:rPr>
              <a:t>, з них: </a:t>
            </a: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>
                <a:solidFill>
                  <a:srgbClr val="002060"/>
                </a:solidFill>
              </a:rPr>
              <a:t>а</a:t>
            </a:r>
            <a:r>
              <a:rPr lang="uk-UA" sz="2000" b="1" dirty="0" smtClean="0">
                <a:solidFill>
                  <a:srgbClr val="002060"/>
                </a:solidFill>
              </a:rPr>
              <a:t>кадемік </a:t>
            </a:r>
            <a:r>
              <a:rPr lang="uk-UA" sz="2000" b="1" dirty="0" smtClean="0">
                <a:solidFill>
                  <a:srgbClr val="002060"/>
                </a:solidFill>
              </a:rPr>
              <a:t>НАМНУ </a:t>
            </a:r>
            <a:r>
              <a:rPr lang="uk-UA" sz="2000" b="1" i="1" dirty="0">
                <a:solidFill>
                  <a:srgbClr val="002060"/>
                </a:solidFill>
              </a:rPr>
              <a:t>– 1</a:t>
            </a:r>
            <a:endParaRPr lang="uk-UA" sz="2000" b="1" i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професорів </a:t>
            </a:r>
            <a:r>
              <a:rPr lang="uk-UA" sz="2000" b="1" i="1" dirty="0" smtClean="0">
                <a:solidFill>
                  <a:srgbClr val="002060"/>
                </a:solidFill>
              </a:rPr>
              <a:t>–  </a:t>
            </a:r>
            <a:r>
              <a:rPr lang="uk-UA" sz="2000" b="1" i="1" dirty="0" smtClean="0">
                <a:solidFill>
                  <a:srgbClr val="002060"/>
                </a:solidFill>
              </a:rPr>
              <a:t>13</a:t>
            </a:r>
            <a:endParaRPr lang="uk-UA" sz="2000" b="1" i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>
                <a:solidFill>
                  <a:srgbClr val="002060"/>
                </a:solidFill>
              </a:rPr>
              <a:t>к</a:t>
            </a:r>
            <a:r>
              <a:rPr lang="uk-UA" sz="2000" b="1" dirty="0" smtClean="0">
                <a:solidFill>
                  <a:srgbClr val="002060"/>
                </a:solidFill>
              </a:rPr>
              <a:t>андидатів наук </a:t>
            </a:r>
            <a:r>
              <a:rPr lang="uk-UA" sz="2000" b="1" i="1" dirty="0" smtClean="0">
                <a:solidFill>
                  <a:srgbClr val="002060"/>
                </a:solidFill>
              </a:rPr>
              <a:t>– 28</a:t>
            </a: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endParaRPr lang="uk-UA" sz="2400" b="1" i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По розділу </a:t>
            </a:r>
            <a:r>
              <a:rPr lang="uk-UA" sz="2000" b="1" dirty="0" smtClean="0">
                <a:solidFill>
                  <a:srgbClr val="002060"/>
                </a:solidFill>
              </a:rPr>
              <a:t>“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uk-UA" sz="2000" b="1" dirty="0" smtClean="0">
                <a:solidFill>
                  <a:srgbClr val="002060"/>
                </a:solidFill>
              </a:rPr>
              <a:t>Клініка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uk-UA" sz="2000" b="1" dirty="0" smtClean="0">
                <a:solidFill>
                  <a:srgbClr val="002060"/>
                </a:solidFill>
              </a:rPr>
              <a:t>”</a:t>
            </a:r>
            <a:endParaRPr lang="uk-UA" sz="2000" b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Лікарів </a:t>
            </a:r>
            <a:r>
              <a:rPr lang="uk-UA" sz="2000" b="1" i="1" dirty="0" smtClean="0">
                <a:solidFill>
                  <a:srgbClr val="002060"/>
                </a:solidFill>
              </a:rPr>
              <a:t>– 173</a:t>
            </a:r>
            <a:r>
              <a:rPr lang="uk-UA" sz="2000" b="1" dirty="0" smtClean="0">
                <a:solidFill>
                  <a:srgbClr val="002060"/>
                </a:solidFill>
              </a:rPr>
              <a:t> </a:t>
            </a: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з них доктор наук  – 1 </a:t>
            </a: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кандидатів наук –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i="1" dirty="0" smtClean="0">
                <a:solidFill>
                  <a:srgbClr val="002060"/>
                </a:solidFill>
              </a:rPr>
              <a:t>21 </a:t>
            </a:r>
          </a:p>
          <a:p>
            <a:pPr marL="88900" indent="0">
              <a:lnSpc>
                <a:spcPct val="80000"/>
              </a:lnSpc>
              <a:buNone/>
              <a:defRPr/>
            </a:pPr>
            <a:endParaRPr lang="uk-UA" sz="800" b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Почесні звання: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Заслужених діячів науки і техніки -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i="1" dirty="0" smtClean="0">
                <a:solidFill>
                  <a:srgbClr val="002060"/>
                </a:solidFill>
              </a:rPr>
              <a:t>4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Лауреатів Державної премії України –</a:t>
            </a:r>
            <a:r>
              <a:rPr lang="uk-UA" sz="2000" b="1" i="1" dirty="0" smtClean="0">
                <a:solidFill>
                  <a:srgbClr val="002060"/>
                </a:solidFill>
              </a:rPr>
              <a:t> 21</a:t>
            </a: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Лауреатів Державної премії СРСР –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i="1" dirty="0" smtClean="0">
                <a:solidFill>
                  <a:srgbClr val="002060"/>
                </a:solidFill>
              </a:rPr>
              <a:t>3</a:t>
            </a:r>
          </a:p>
          <a:p>
            <a:pPr marL="88900" indent="0">
              <a:lnSpc>
                <a:spcPct val="80000"/>
              </a:lnSpc>
              <a:buNone/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Заслужених лікарів України – </a:t>
            </a:r>
            <a:r>
              <a:rPr lang="uk-UA" sz="2000" b="1" i="1" dirty="0" smtClean="0">
                <a:solidFill>
                  <a:srgbClr val="002060"/>
                </a:solidFill>
              </a:rPr>
              <a:t>25</a:t>
            </a:r>
            <a:endParaRPr lang="ru-RU" sz="2000" b="1" i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80000"/>
              </a:lnSpc>
              <a:buNone/>
              <a:defRPr/>
            </a:pPr>
            <a:endParaRPr lang="ru-RU" sz="2000" b="1" dirty="0" smtClean="0">
              <a:solidFill>
                <a:srgbClr val="FF0000"/>
              </a:solidFill>
            </a:endParaRPr>
          </a:p>
        </p:txBody>
      </p:sp>
      <p:pic>
        <p:nvPicPr>
          <p:cNvPr id="4100" name="Picture 6" descr="IMG_71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1557338"/>
            <a:ext cx="4429124" cy="4872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Рисунок 4" descr="1 Titr-1920x1200.jpg"/>
          <p:cNvPicPr>
            <a:picLocks noChangeAspect="1"/>
          </p:cNvPicPr>
          <p:nvPr/>
        </p:nvPicPr>
        <p:blipFill>
          <a:blip r:embed="rId3" cstate="print"/>
          <a:srcRect l="23650" t="2702" r="18919" b="29730"/>
          <a:stretch>
            <a:fillRect/>
          </a:stretch>
        </p:blipFill>
        <p:spPr bwMode="auto">
          <a:xfrm>
            <a:off x="0" y="0"/>
            <a:ext cx="1627188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628280" y="380657"/>
            <a:ext cx="2239716" cy="784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К а д р и</a:t>
            </a:r>
            <a:endParaRPr lang="ru-RU" sz="44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277813"/>
            <a:ext cx="6192292" cy="1135062"/>
          </a:xfrm>
        </p:spPr>
        <p:txBody>
          <a:bodyPr/>
          <a:lstStyle/>
          <a:p>
            <a:pPr eaLnBrk="1" hangingPunct="1">
              <a:defRPr/>
            </a:pPr>
            <a:r>
              <a:rPr lang="uk-UA" b="1" u="sng" dirty="0" smtClean="0">
                <a:solidFill>
                  <a:srgbClr val="002060"/>
                </a:solidFill>
              </a:rPr>
              <a:t>Наукові напрямки</a:t>
            </a:r>
            <a:endParaRPr lang="ru-RU" b="1" u="sng" dirty="0" smtClean="0">
              <a:solidFill>
                <a:srgbClr val="002060"/>
              </a:solidFill>
            </a:endParaRPr>
          </a:p>
        </p:txBody>
      </p:sp>
      <p:sp>
        <p:nvSpPr>
          <p:cNvPr id="2252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714488"/>
            <a:ext cx="5508625" cy="4824413"/>
          </a:xfrm>
        </p:spPr>
        <p:txBody>
          <a:bodyPr rtlCol="0">
            <a:normAutofit/>
          </a:bodyPr>
          <a:lstStyle/>
          <a:p>
            <a:pPr indent="-182880">
              <a:lnSpc>
                <a:spcPct val="90000"/>
              </a:lnSpc>
              <a:buClr>
                <a:srgbClr val="66FF33"/>
              </a:buClr>
              <a:buBlip>
                <a:blip r:embed="rId2"/>
              </a:buBlip>
              <a:defRPr/>
            </a:pPr>
            <a:r>
              <a:rPr lang="uk-U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Хірургія органів травлення</a:t>
            </a:r>
          </a:p>
          <a:p>
            <a:pPr indent="-182880">
              <a:lnSpc>
                <a:spcPct val="90000"/>
              </a:lnSpc>
              <a:buClr>
                <a:srgbClr val="66FF33"/>
              </a:buClr>
              <a:buBlip>
                <a:blip r:embed="rId2"/>
              </a:buBlip>
              <a:defRPr/>
            </a:pPr>
            <a:r>
              <a:rPr lang="uk-U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Хірургія магістральних судин</a:t>
            </a:r>
          </a:p>
          <a:p>
            <a:pPr indent="-182880">
              <a:lnSpc>
                <a:spcPct val="90000"/>
              </a:lnSpc>
              <a:buClr>
                <a:srgbClr val="66FF33"/>
              </a:buClr>
              <a:buBlip>
                <a:blip r:embed="rId2"/>
              </a:buBlip>
              <a:defRPr/>
            </a:pPr>
            <a:r>
              <a:rPr lang="uk-U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Хірургія серця </a:t>
            </a:r>
          </a:p>
          <a:p>
            <a:pPr indent="-182880">
              <a:lnSpc>
                <a:spcPct val="90000"/>
              </a:lnSpc>
              <a:buClr>
                <a:srgbClr val="66FF33"/>
              </a:buClr>
              <a:buBlip>
                <a:blip r:embed="rId2"/>
              </a:buBlip>
              <a:defRPr/>
            </a:pPr>
            <a:r>
              <a:rPr lang="uk-UA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Торакальна</a:t>
            </a:r>
            <a:r>
              <a:rPr lang="uk-U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хірургія </a:t>
            </a:r>
          </a:p>
          <a:p>
            <a:pPr indent="-182880">
              <a:lnSpc>
                <a:spcPct val="90000"/>
              </a:lnSpc>
              <a:buClr>
                <a:srgbClr val="66FF33"/>
              </a:buClr>
              <a:buBlip>
                <a:blip r:embed="rId2"/>
              </a:buBlip>
              <a:defRPr/>
            </a:pPr>
            <a:r>
              <a:rPr lang="uk-U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Мікрохірургія та пластична хірургія</a:t>
            </a:r>
          </a:p>
          <a:p>
            <a:pPr indent="-182880">
              <a:lnSpc>
                <a:spcPct val="90000"/>
              </a:lnSpc>
              <a:buClr>
                <a:srgbClr val="66FF33"/>
              </a:buClr>
              <a:buBlip>
                <a:blip r:embed="rId2"/>
              </a:buBlip>
              <a:defRPr/>
            </a:pPr>
            <a:r>
              <a:rPr lang="uk-U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Трансплантація органів та тканин</a:t>
            </a:r>
          </a:p>
          <a:p>
            <a:pPr indent="-182880">
              <a:lnSpc>
                <a:spcPct val="90000"/>
              </a:lnSpc>
              <a:buClr>
                <a:srgbClr val="66FF33"/>
              </a:buClr>
              <a:buBlip>
                <a:blip r:embed="rId2"/>
              </a:buBlip>
              <a:defRPr/>
            </a:pPr>
            <a:r>
              <a:rPr lang="uk-UA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Малоінвазивна</a:t>
            </a:r>
            <a:r>
              <a:rPr lang="uk-U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хірургія</a:t>
            </a:r>
          </a:p>
          <a:p>
            <a:pPr indent="-182880">
              <a:lnSpc>
                <a:spcPct val="90000"/>
              </a:lnSpc>
              <a:buClr>
                <a:srgbClr val="66FF33"/>
              </a:buClr>
              <a:buBlip>
                <a:blip r:embed="rId2"/>
              </a:buBlip>
              <a:defRPr/>
            </a:pPr>
            <a:r>
              <a:rPr lang="uk-U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Хірургічна інфекція </a:t>
            </a:r>
          </a:p>
          <a:p>
            <a:pPr indent="-182880">
              <a:lnSpc>
                <a:spcPct val="90000"/>
              </a:lnSpc>
              <a:buClr>
                <a:srgbClr val="66FF33"/>
              </a:buClr>
              <a:buBlip>
                <a:blip r:embed="rId2"/>
              </a:buBlip>
              <a:defRPr/>
            </a:pPr>
            <a:r>
              <a:rPr lang="uk-U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Експериментальна хірургія </a:t>
            </a:r>
          </a:p>
          <a:p>
            <a:pPr indent="-182880" eaLnBrk="1" fontAlgn="auto" hangingPunct="1">
              <a:lnSpc>
                <a:spcPct val="90000"/>
              </a:lnSpc>
              <a:spcAft>
                <a:spcPts val="0"/>
              </a:spcAft>
              <a:buClr>
                <a:srgbClr val="66FF33"/>
              </a:buClr>
              <a:buNone/>
              <a:defRPr/>
            </a:pP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4" name="Рисунок 4" descr="IMG_772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2233" y="1556792"/>
            <a:ext cx="3528242" cy="4944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Рисунок 4" descr="1 Titr-1920x1200.jpg"/>
          <p:cNvPicPr>
            <a:picLocks noChangeAspect="1"/>
          </p:cNvPicPr>
          <p:nvPr/>
        </p:nvPicPr>
        <p:blipFill>
          <a:blip r:embed="rId4" cstate="print"/>
          <a:srcRect l="23650" t="2702" r="18919" b="29730"/>
          <a:stretch>
            <a:fillRect/>
          </a:stretch>
        </p:blipFill>
        <p:spPr bwMode="auto">
          <a:xfrm>
            <a:off x="0" y="0"/>
            <a:ext cx="1627188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857232"/>
            <a:ext cx="8229600" cy="914400"/>
          </a:xfrm>
        </p:spPr>
        <p:txBody>
          <a:bodyPr/>
          <a:lstStyle/>
          <a:p>
            <a:pPr eaLnBrk="1" hangingPunct="1">
              <a:defRPr/>
            </a:pPr>
            <a:r>
              <a:rPr lang="uk-UA" sz="3600" b="1" dirty="0" smtClean="0">
                <a:solidFill>
                  <a:srgbClr val="002060"/>
                </a:solidFill>
              </a:rPr>
              <a:t>Науково-дослідні роботи</a:t>
            </a:r>
            <a:r>
              <a:rPr lang="uk-UA" sz="3200" b="1" dirty="0" smtClean="0">
                <a:solidFill>
                  <a:srgbClr val="002060"/>
                </a:solidFill>
              </a:rPr>
              <a:t> </a:t>
            </a:r>
            <a:endParaRPr lang="ru-RU" sz="3200" b="1" dirty="0" smtClean="0">
              <a:solidFill>
                <a:srgbClr val="002060"/>
              </a:solidFill>
            </a:endParaRPr>
          </a:p>
        </p:txBody>
      </p:sp>
      <p:pic>
        <p:nvPicPr>
          <p:cNvPr id="6149" name="Picture 4" descr="0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286380" y="2214554"/>
            <a:ext cx="3500462" cy="2813433"/>
          </a:xfrm>
          <a:noFill/>
        </p:spPr>
      </p:pic>
      <p:sp>
        <p:nvSpPr>
          <p:cNvPr id="192515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179388" y="1916113"/>
            <a:ext cx="3888556" cy="4321175"/>
          </a:xfrm>
        </p:spPr>
        <p:txBody>
          <a:bodyPr>
            <a:normAutofit/>
          </a:bodyPr>
          <a:lstStyle/>
          <a:p>
            <a:pPr marL="88900" indent="0">
              <a:lnSpc>
                <a:spcPct val="130000"/>
              </a:lnSpc>
              <a:buNone/>
              <a:defRPr/>
            </a:pPr>
            <a:r>
              <a:rPr lang="uk-UA" sz="2000" b="1" dirty="0" smtClean="0">
                <a:solidFill>
                  <a:srgbClr val="66FF33"/>
                </a:solidFill>
              </a:rPr>
              <a:t>  </a:t>
            </a:r>
            <a:r>
              <a:rPr lang="uk-UA" sz="2400" b="1" dirty="0" smtClean="0">
                <a:solidFill>
                  <a:srgbClr val="002060"/>
                </a:solidFill>
              </a:rPr>
              <a:t>Виконувалось </a:t>
            </a:r>
            <a:r>
              <a:rPr lang="uk-UA" sz="2400" b="1" dirty="0" smtClean="0">
                <a:solidFill>
                  <a:srgbClr val="002060"/>
                </a:solidFill>
              </a:rPr>
              <a:t>–</a:t>
            </a:r>
            <a:r>
              <a:rPr lang="uk-UA" sz="2400" b="1" i="1" dirty="0" smtClean="0">
                <a:solidFill>
                  <a:srgbClr val="002060"/>
                </a:solidFill>
              </a:rPr>
              <a:t> </a:t>
            </a:r>
            <a:r>
              <a:rPr lang="uk-UA" sz="2400" b="1" i="1" dirty="0" smtClean="0">
                <a:solidFill>
                  <a:srgbClr val="002060"/>
                </a:solidFill>
              </a:rPr>
              <a:t>8 </a:t>
            </a:r>
            <a:r>
              <a:rPr lang="uk-UA" sz="2400" b="1" dirty="0" smtClean="0">
                <a:solidFill>
                  <a:srgbClr val="002060"/>
                </a:solidFill>
              </a:rPr>
              <a:t>НДР</a:t>
            </a:r>
            <a:r>
              <a:rPr lang="uk-UA" sz="2400" b="1" dirty="0" smtClean="0">
                <a:solidFill>
                  <a:srgbClr val="002060"/>
                </a:solidFill>
              </a:rPr>
              <a:t>,  </a:t>
            </a:r>
            <a:endParaRPr lang="uk-UA" sz="2400" b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130000"/>
              </a:lnSpc>
              <a:buNone/>
              <a:defRPr/>
            </a:pPr>
            <a:r>
              <a:rPr lang="uk-UA" sz="2400" b="1" dirty="0" smtClean="0">
                <a:solidFill>
                  <a:srgbClr val="002060"/>
                </a:solidFill>
              </a:rPr>
              <a:t> у </a:t>
            </a:r>
            <a:r>
              <a:rPr lang="uk-UA" sz="2400" b="1" dirty="0" smtClean="0">
                <a:solidFill>
                  <a:srgbClr val="002060"/>
                </a:solidFill>
              </a:rPr>
              <a:t>тому числі:</a:t>
            </a:r>
          </a:p>
          <a:p>
            <a:pPr marL="88900" indent="0">
              <a:lnSpc>
                <a:spcPct val="130000"/>
              </a:lnSpc>
              <a:buNone/>
              <a:defRPr/>
            </a:pPr>
            <a:r>
              <a:rPr lang="uk-UA" sz="2400" b="1" dirty="0" smtClean="0">
                <a:solidFill>
                  <a:srgbClr val="002060"/>
                </a:solidFill>
              </a:rPr>
              <a:t>  завершених – </a:t>
            </a:r>
            <a:r>
              <a:rPr lang="uk-UA" sz="2400" b="1" i="1" dirty="0" smtClean="0">
                <a:solidFill>
                  <a:srgbClr val="002060"/>
                </a:solidFill>
              </a:rPr>
              <a:t>2 НДР</a:t>
            </a:r>
            <a:endParaRPr lang="uk-UA" sz="2400" b="1" i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130000"/>
              </a:lnSpc>
              <a:buNone/>
              <a:defRPr/>
            </a:pPr>
            <a:r>
              <a:rPr lang="uk-UA" sz="2400" b="1" dirty="0" smtClean="0">
                <a:solidFill>
                  <a:srgbClr val="002060"/>
                </a:solidFill>
              </a:rPr>
              <a:t>  перехідних –  </a:t>
            </a:r>
            <a:r>
              <a:rPr lang="uk-UA" sz="2400" b="1" i="1" dirty="0" smtClean="0">
                <a:solidFill>
                  <a:srgbClr val="002060"/>
                </a:solidFill>
              </a:rPr>
              <a:t> </a:t>
            </a:r>
            <a:r>
              <a:rPr lang="uk-UA" sz="2400" b="1" i="1" dirty="0" smtClean="0">
                <a:solidFill>
                  <a:srgbClr val="002060"/>
                </a:solidFill>
              </a:rPr>
              <a:t>6 НДР </a:t>
            </a:r>
            <a:endParaRPr lang="uk-UA" sz="2400" b="1" i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130000"/>
              </a:lnSpc>
              <a:buNone/>
              <a:defRPr/>
            </a:pPr>
            <a:r>
              <a:rPr lang="uk-UA" sz="2400" b="1" dirty="0" smtClean="0">
                <a:solidFill>
                  <a:srgbClr val="002060"/>
                </a:solidFill>
              </a:rPr>
              <a:t>  заплановано –</a:t>
            </a:r>
            <a:r>
              <a:rPr lang="uk-UA" sz="2400" b="1" i="1" dirty="0" smtClean="0">
                <a:solidFill>
                  <a:srgbClr val="002060"/>
                </a:solidFill>
              </a:rPr>
              <a:t> </a:t>
            </a:r>
            <a:r>
              <a:rPr lang="uk-UA" sz="2400" b="1" i="1" dirty="0" smtClean="0">
                <a:solidFill>
                  <a:srgbClr val="002060"/>
                </a:solidFill>
              </a:rPr>
              <a:t>1 НДР </a:t>
            </a:r>
            <a:endParaRPr lang="uk-UA" sz="2400" b="1" i="1" dirty="0" smtClean="0">
              <a:solidFill>
                <a:srgbClr val="002060"/>
              </a:solidFill>
            </a:endParaRPr>
          </a:p>
          <a:p>
            <a:pPr marL="88900" indent="0">
              <a:lnSpc>
                <a:spcPct val="130000"/>
              </a:lnSpc>
              <a:buNone/>
              <a:defRPr/>
            </a:pPr>
            <a:endParaRPr lang="ru-RU" sz="2000" b="1" dirty="0" smtClean="0">
              <a:solidFill>
                <a:srgbClr val="002060"/>
              </a:solidFill>
            </a:endParaRPr>
          </a:p>
          <a:p>
            <a:pPr marL="88900" indent="0" eaLnBrk="1" hangingPunct="1">
              <a:lnSpc>
                <a:spcPct val="130000"/>
              </a:lnSpc>
              <a:buFont typeface="Wingdings" pitchFamily="2" charset="2"/>
              <a:buNone/>
              <a:defRPr/>
            </a:pPr>
            <a:endParaRPr lang="ru-RU" sz="2400" b="1" dirty="0" smtClean="0">
              <a:solidFill>
                <a:srgbClr val="002060"/>
              </a:solidFill>
            </a:endParaRPr>
          </a:p>
        </p:txBody>
      </p:sp>
      <p:pic>
        <p:nvPicPr>
          <p:cNvPr id="6150" name="Рисунок 6" descr="1 Titr-1920x1200.jpg"/>
          <p:cNvPicPr>
            <a:picLocks noChangeAspect="1"/>
          </p:cNvPicPr>
          <p:nvPr/>
        </p:nvPicPr>
        <p:blipFill>
          <a:blip r:embed="rId3" cstate="print"/>
          <a:srcRect l="23650" t="2702" r="18919" b="29730"/>
          <a:stretch>
            <a:fillRect/>
          </a:stretch>
        </p:blipFill>
        <p:spPr bwMode="auto">
          <a:xfrm>
            <a:off x="0" y="0"/>
            <a:ext cx="1627188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0"/>
            <a:ext cx="842971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0638" algn="ctr"/>
            <a:r>
              <a:rPr lang="uk-UA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 «</a:t>
            </a:r>
            <a:r>
              <a:rPr lang="ru-RU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Вивчити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роль </a:t>
            </a:r>
            <a:r>
              <a:rPr lang="ru-RU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неоінтимальної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гіперплазії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виникненні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рестенозів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хворих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облітеруючий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атеросклероз та </a:t>
            </a:r>
            <a:r>
              <a:rPr lang="ru-RU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розробити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способи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профілактики</a:t>
            </a:r>
            <a:r>
              <a:rPr lang="uk-UA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uk-UA" sz="2200" b="1" dirty="0" smtClean="0">
              <a:solidFill>
                <a:srgbClr val="00206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214422"/>
            <a:ext cx="86439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0638" algn="just" eaLnBrk="0" hangingPunct="0"/>
            <a:r>
              <a:rPr lang="uk-UA" sz="20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1275978"/>
            <a:ext cx="78582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uk-UA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Керівник роботи – </a:t>
            </a:r>
            <a:r>
              <a:rPr lang="uk-UA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д.мед.н</a:t>
            </a:r>
            <a:r>
              <a:rPr lang="uk-UA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., проф.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Нікульніков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П.</a:t>
            </a:r>
            <a:r>
              <a:rPr lang="uk-UA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14282" y="1749076"/>
            <a:ext cx="884806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За </a:t>
            </a:r>
            <a:r>
              <a:rPr lang="ru-RU" dirty="0" err="1">
                <a:solidFill>
                  <a:srgbClr val="002060"/>
                </a:solidFill>
              </a:rPr>
              <a:t>період</a:t>
            </a:r>
            <a:r>
              <a:rPr lang="ru-RU" dirty="0">
                <a:solidFill>
                  <a:srgbClr val="002060"/>
                </a:solidFill>
              </a:rPr>
              <a:t> 2019-2021 роки у </a:t>
            </a:r>
            <a:r>
              <a:rPr lang="ru-RU" dirty="0" err="1">
                <a:solidFill>
                  <a:srgbClr val="002060"/>
                </a:solidFill>
              </a:rPr>
              <a:t>відділі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хірургії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магістральних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судин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обстежено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проліковано</a:t>
            </a:r>
            <a:r>
              <a:rPr lang="ru-RU" dirty="0">
                <a:solidFill>
                  <a:srgbClr val="002060"/>
                </a:solidFill>
              </a:rPr>
              <a:t> 93 </a:t>
            </a:r>
            <a:r>
              <a:rPr lang="ru-RU" dirty="0" err="1">
                <a:solidFill>
                  <a:srgbClr val="002060"/>
                </a:solidFill>
              </a:rPr>
              <a:t>пацієнти</a:t>
            </a:r>
            <a:r>
              <a:rPr lang="ru-RU" dirty="0">
                <a:solidFill>
                  <a:srgbClr val="002060"/>
                </a:solidFill>
              </a:rPr>
              <a:t> з </a:t>
            </a:r>
            <a:r>
              <a:rPr lang="ru-RU" dirty="0" err="1">
                <a:solidFill>
                  <a:srgbClr val="002060"/>
                </a:solidFill>
              </a:rPr>
              <a:t>реоклюзіями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артерій</a:t>
            </a:r>
            <a:r>
              <a:rPr lang="ru-RU" dirty="0">
                <a:solidFill>
                  <a:srgbClr val="002060"/>
                </a:solidFill>
              </a:rPr>
              <a:t> та критичною </a:t>
            </a:r>
            <a:r>
              <a:rPr lang="ru-RU" dirty="0" err="1">
                <a:solidFill>
                  <a:srgbClr val="002060"/>
                </a:solidFill>
              </a:rPr>
              <a:t>ішемією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нижніх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кінцівок</a:t>
            </a:r>
            <a:r>
              <a:rPr lang="ru-RU" dirty="0">
                <a:solidFill>
                  <a:srgbClr val="002060"/>
                </a:solidFill>
              </a:rPr>
              <a:t> (</a:t>
            </a:r>
            <a:r>
              <a:rPr lang="en-US" dirty="0">
                <a:solidFill>
                  <a:srgbClr val="002060"/>
                </a:solidFill>
              </a:rPr>
              <a:t>Fontaine 3-4) </a:t>
            </a:r>
            <a:r>
              <a:rPr lang="ru-RU" dirty="0" err="1">
                <a:solidFill>
                  <a:srgbClr val="002060"/>
                </a:solidFill>
              </a:rPr>
              <a:t>нижніх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кінцівок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r>
              <a:rPr lang="ru-RU" dirty="0" err="1">
                <a:solidFill>
                  <a:srgbClr val="002060"/>
                </a:solidFill>
              </a:rPr>
              <a:t>Чоловічої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статі</a:t>
            </a:r>
            <a:r>
              <a:rPr lang="ru-RU" dirty="0">
                <a:solidFill>
                  <a:srgbClr val="002060"/>
                </a:solidFill>
              </a:rPr>
              <a:t> 84 (90,3%), </a:t>
            </a:r>
            <a:r>
              <a:rPr lang="ru-RU" dirty="0" err="1">
                <a:solidFill>
                  <a:srgbClr val="002060"/>
                </a:solidFill>
              </a:rPr>
              <a:t>жіночої</a:t>
            </a:r>
            <a:r>
              <a:rPr lang="ru-RU" dirty="0">
                <a:solidFill>
                  <a:srgbClr val="002060"/>
                </a:solidFill>
              </a:rPr>
              <a:t> – 5 (8,7</a:t>
            </a:r>
            <a:r>
              <a:rPr lang="ru-RU" dirty="0" smtClean="0">
                <a:solidFill>
                  <a:srgbClr val="002060"/>
                </a:solidFill>
              </a:rPr>
              <a:t>%), </a:t>
            </a:r>
            <a:r>
              <a:rPr lang="ru-RU" dirty="0" err="1">
                <a:solidFill>
                  <a:srgbClr val="002060"/>
                </a:solidFill>
              </a:rPr>
              <a:t>с</a:t>
            </a:r>
            <a:r>
              <a:rPr lang="ru-RU" dirty="0" err="1" smtClean="0">
                <a:solidFill>
                  <a:srgbClr val="002060"/>
                </a:solidFill>
              </a:rPr>
              <a:t>ередній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вік</a:t>
            </a:r>
            <a:r>
              <a:rPr lang="ru-RU" dirty="0">
                <a:solidFill>
                  <a:srgbClr val="002060"/>
                </a:solidFill>
              </a:rPr>
              <a:t> - 63±4,2 р.</a:t>
            </a:r>
          </a:p>
          <a:p>
            <a:endParaRPr lang="ru-RU" dirty="0">
              <a:solidFill>
                <a:srgbClr val="002060"/>
              </a:solidFill>
            </a:endParaRPr>
          </a:p>
          <a:p>
            <a:endParaRPr lang="uk-UA" dirty="0"/>
          </a:p>
          <a:p>
            <a:endParaRPr lang="ru-RU" dirty="0"/>
          </a:p>
        </p:txBody>
      </p:sp>
      <p:sp>
        <p:nvSpPr>
          <p:cNvPr id="13" name="Місце для вмісту 2">
            <a:extLst>
              <a:ext uri="{FF2B5EF4-FFF2-40B4-BE49-F238E27FC236}">
                <a16:creationId xmlns:a16="http://schemas.microsoft.com/office/drawing/2014/main" id="{6B281E85-2BB7-406C-A020-CACC53630781}"/>
              </a:ext>
            </a:extLst>
          </p:cNvPr>
          <p:cNvSpPr txBox="1">
            <a:spLocks/>
          </p:cNvSpPr>
          <p:nvPr/>
        </p:nvSpPr>
        <p:spPr>
          <a:xfrm>
            <a:off x="1" y="3553507"/>
            <a:ext cx="6680114" cy="3187861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kumimoji="0" lang="uk-UA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Загальноклінічні</a:t>
            </a: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, діагностика </a:t>
            </a:r>
            <a:b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</a:b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супутньої </a:t>
            </a:r>
            <a:r>
              <a:rPr lang="uk-UA" sz="8000" dirty="0">
                <a:solidFill>
                  <a:srgbClr val="002060"/>
                </a:solidFill>
              </a:rPr>
              <a:t>патології(ФГДС,ЕКГ, УЗД серця, сонних артерій, </a:t>
            </a:r>
            <a:r>
              <a:rPr lang="uk-UA" sz="8000" dirty="0" smtClean="0">
                <a:solidFill>
                  <a:srgbClr val="002060"/>
                </a:solidFill>
              </a:rPr>
              <a:t>КВГ)</a:t>
            </a:r>
            <a:endParaRPr lang="uk-UA" sz="8000" dirty="0">
              <a:solidFill>
                <a:srgbClr val="002060"/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Сегментарний </a:t>
            </a: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тиск, визначення КПІ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УЗДС артерій н/к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КТ з контрастуванням артерій/</a:t>
            </a:r>
            <a:r>
              <a:rPr kumimoji="0" lang="uk-UA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артеріографія</a:t>
            </a: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 н/к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Патогістологічне</a:t>
            </a: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 дослідження стінки шунта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Визначення агрегації тромбоцитів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Дебитометрія</a:t>
            </a: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 дистального артеріального русла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Лаб</a:t>
            </a: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. діагностика (</a:t>
            </a:r>
            <a:r>
              <a:rPr kumimoji="0" lang="uk-UA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Ліпопротеід</a:t>
            </a: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 А, </a:t>
            </a:r>
            <a:r>
              <a:rPr kumimoji="0" lang="en-US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APO</a:t>
            </a: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Е,</a:t>
            </a:r>
            <a:r>
              <a:rPr kumimoji="0" lang="en-US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uk-UA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Гомоцистеїн</a:t>
            </a:r>
            <a:r>
              <a:rPr kumimoji="0" lang="uk-UA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, </a:t>
            </a:r>
            <a:r>
              <a:rPr kumimoji="0" lang="ru-RU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VCAM-1,</a:t>
            </a:r>
            <a:r>
              <a:rPr kumimoji="0" lang="en-US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 TNF</a:t>
            </a:r>
            <a:r>
              <a:rPr kumimoji="0" lang="ru-RU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+mn-ea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uk-UA" sz="8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uk-UA" sz="8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uk-UA" sz="8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1084" y="3537976"/>
            <a:ext cx="1804572" cy="2853175"/>
          </a:xfrm>
          <a:prstGeom prst="rect">
            <a:avLst/>
          </a:prstGeom>
        </p:spPr>
      </p:pic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CB51C3C3-C52F-4CE9-9001-A224786E7114}"/>
              </a:ext>
            </a:extLst>
          </p:cNvPr>
          <p:cNvSpPr txBox="1">
            <a:spLocks/>
          </p:cNvSpPr>
          <p:nvPr/>
        </p:nvSpPr>
        <p:spPr>
          <a:xfrm>
            <a:off x="0" y="2718048"/>
            <a:ext cx="8532440" cy="8354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Протокол обстеження пацієнтів з </a:t>
            </a:r>
            <a:r>
              <a:rPr kumimoji="0" lang="uk-UA" sz="2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реоклюзією</a:t>
            </a:r>
            <a:r>
              <a:rPr kumimoji="0" lang="uk-UA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артерій н/к</a:t>
            </a:r>
            <a:endParaRPr kumimoji="0" lang="uk-UA" sz="24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F76FAB-91DE-4C89-8E6C-56AAE056C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+mn-lt"/>
              </a:rPr>
              <a:t>Основні причини </a:t>
            </a:r>
            <a:r>
              <a:rPr lang="uk-UA" sz="3200" b="1" dirty="0" err="1">
                <a:solidFill>
                  <a:srgbClr val="002060"/>
                </a:solidFill>
                <a:latin typeface="+mn-lt"/>
              </a:rPr>
              <a:t>реоклюзій</a:t>
            </a:r>
            <a:r>
              <a:rPr lang="uk-UA" sz="3200" b="1" dirty="0">
                <a:solidFill>
                  <a:srgbClr val="002060"/>
                </a:solidFill>
                <a:latin typeface="+mn-lt"/>
              </a:rPr>
              <a:t> та терміни їх виникнення</a:t>
            </a:r>
          </a:p>
        </p:txBody>
      </p:sp>
      <p:graphicFrame>
        <p:nvGraphicFramePr>
          <p:cNvPr id="6" name="Місце для вмісту 5">
            <a:extLst>
              <a:ext uri="{FF2B5EF4-FFF2-40B4-BE49-F238E27FC236}">
                <a16:creationId xmlns:a16="http://schemas.microsoft.com/office/drawing/2014/main" id="{FD66736E-B3B2-449B-9203-066FBF550D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5458289"/>
              </p:ext>
            </p:extLst>
          </p:nvPr>
        </p:nvGraphicFramePr>
        <p:xfrm>
          <a:off x="457200" y="1916832"/>
          <a:ext cx="677909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D9DB6BD-0779-4C5E-9151-073F5289E0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097" y="1988840"/>
            <a:ext cx="2058308" cy="160173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8851F13-7464-42F2-BA6A-9995D2E0AD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3097" y="3840171"/>
            <a:ext cx="2027079" cy="187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88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CAD3F0-67D0-4672-879A-605514BF1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5949"/>
            <a:ext cx="9036496" cy="1143000"/>
          </a:xfrm>
        </p:spPr>
        <p:txBody>
          <a:bodyPr>
            <a:noAutofit/>
          </a:bodyPr>
          <a:lstStyle/>
          <a:p>
            <a:r>
              <a:rPr lang="uk-UA" sz="3000" b="1" dirty="0">
                <a:solidFill>
                  <a:srgbClr val="002060"/>
                </a:solidFill>
              </a:rPr>
              <a:t>Повторні втручання при ізольованих чи багаторівневих </a:t>
            </a:r>
            <a:r>
              <a:rPr lang="uk-UA" sz="3000" b="1" dirty="0" err="1">
                <a:solidFill>
                  <a:srgbClr val="002060"/>
                </a:solidFill>
              </a:rPr>
              <a:t>реоклюзіях</a:t>
            </a:r>
            <a:r>
              <a:rPr lang="uk-UA" sz="3000" b="1" dirty="0">
                <a:solidFill>
                  <a:srgbClr val="002060"/>
                </a:solidFill>
              </a:rPr>
              <a:t> аорто-стегнового та стегно-підколінного сегменту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4D71E35-54ED-414A-995E-3A31452222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00" y="1951965"/>
            <a:ext cx="8229600" cy="4422016"/>
          </a:xfrm>
        </p:spPr>
        <p:txBody>
          <a:bodyPr>
            <a:normAutofit/>
          </a:bodyPr>
          <a:lstStyle/>
          <a:p>
            <a:endParaRPr lang="uk-UA" sz="1800" dirty="0"/>
          </a:p>
          <a:p>
            <a:r>
              <a:rPr lang="uk-UA" sz="1800" dirty="0" err="1">
                <a:solidFill>
                  <a:srgbClr val="002060"/>
                </a:solidFill>
              </a:rPr>
              <a:t>Тромбендартеректомія</a:t>
            </a:r>
            <a:r>
              <a:rPr lang="uk-UA" sz="1800" dirty="0">
                <a:solidFill>
                  <a:srgbClr val="002060"/>
                </a:solidFill>
              </a:rPr>
              <a:t> з здухвинного шунта з реконструкцію глибокої стегнової артерії (протезування, шунтування, </a:t>
            </a:r>
            <a:r>
              <a:rPr lang="uk-UA" sz="1800" dirty="0" err="1">
                <a:solidFill>
                  <a:srgbClr val="002060"/>
                </a:solidFill>
              </a:rPr>
              <a:t>ендартеректомія</a:t>
            </a:r>
            <a:r>
              <a:rPr lang="uk-UA" sz="1800" dirty="0">
                <a:solidFill>
                  <a:srgbClr val="002060"/>
                </a:solidFill>
              </a:rPr>
              <a:t> з пластикою артерії*) – 18</a:t>
            </a:r>
          </a:p>
          <a:p>
            <a:r>
              <a:rPr lang="uk-UA" sz="1800" dirty="0" err="1">
                <a:solidFill>
                  <a:srgbClr val="002060"/>
                </a:solidFill>
              </a:rPr>
              <a:t>Тромбендартеректомія</a:t>
            </a:r>
            <a:r>
              <a:rPr lang="uk-UA" sz="1800" dirty="0">
                <a:solidFill>
                  <a:srgbClr val="002060"/>
                </a:solidFill>
              </a:rPr>
              <a:t> з шунта та </a:t>
            </a:r>
            <a:r>
              <a:rPr lang="uk-UA" sz="1800" dirty="0" err="1">
                <a:solidFill>
                  <a:srgbClr val="002060"/>
                </a:solidFill>
              </a:rPr>
              <a:t>стегново</a:t>
            </a:r>
            <a:r>
              <a:rPr lang="uk-UA" sz="1800" dirty="0">
                <a:solidFill>
                  <a:srgbClr val="002060"/>
                </a:solidFill>
              </a:rPr>
              <a:t> підколінне </a:t>
            </a:r>
            <a:r>
              <a:rPr lang="uk-UA" sz="1800" dirty="0" err="1">
                <a:solidFill>
                  <a:srgbClr val="002060"/>
                </a:solidFill>
              </a:rPr>
              <a:t>алошунтування</a:t>
            </a:r>
            <a:r>
              <a:rPr lang="uk-UA" sz="1800" dirty="0">
                <a:solidFill>
                  <a:srgbClr val="002060"/>
                </a:solidFill>
              </a:rPr>
              <a:t> – 6</a:t>
            </a:r>
          </a:p>
          <a:p>
            <a:r>
              <a:rPr lang="uk-UA" sz="1800" dirty="0">
                <a:solidFill>
                  <a:srgbClr val="002060"/>
                </a:solidFill>
              </a:rPr>
              <a:t>Гібридні втручання - 5</a:t>
            </a:r>
          </a:p>
          <a:p>
            <a:pPr marL="0" indent="0">
              <a:buNone/>
            </a:pPr>
            <a:endParaRPr lang="uk-UA" sz="18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1800" dirty="0">
                <a:solidFill>
                  <a:srgbClr val="002060"/>
                </a:solidFill>
              </a:rPr>
              <a:t>*</a:t>
            </a:r>
            <a:r>
              <a:rPr lang="uk-UA" sz="1600" dirty="0">
                <a:solidFill>
                  <a:srgbClr val="002060"/>
                </a:solidFill>
              </a:rPr>
              <a:t>тип реконструкції глибокої</a:t>
            </a:r>
            <a:br>
              <a:rPr lang="uk-UA" sz="1600" dirty="0">
                <a:solidFill>
                  <a:srgbClr val="002060"/>
                </a:solidFill>
              </a:rPr>
            </a:br>
            <a:r>
              <a:rPr lang="uk-UA" sz="1600" dirty="0">
                <a:solidFill>
                  <a:srgbClr val="002060"/>
                </a:solidFill>
              </a:rPr>
              <a:t> стегнової артерії залежав</a:t>
            </a:r>
            <a:br>
              <a:rPr lang="uk-UA" sz="1600" dirty="0">
                <a:solidFill>
                  <a:srgbClr val="002060"/>
                </a:solidFill>
              </a:rPr>
            </a:br>
            <a:r>
              <a:rPr lang="uk-UA" sz="1600" dirty="0">
                <a:solidFill>
                  <a:srgbClr val="002060"/>
                </a:solidFill>
              </a:rPr>
              <a:t> від її анатомії та типу ураження</a:t>
            </a:r>
            <a:endParaRPr lang="uk-UA" sz="1800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0F0462-2D60-451E-A227-2A8A82DEC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008" y="3717032"/>
            <a:ext cx="3467100" cy="22002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D0DACB-D1F4-4A47-81F0-8FDADEFBB577}"/>
              </a:ext>
            </a:extLst>
          </p:cNvPr>
          <p:cNvSpPr txBox="1"/>
          <p:nvPr/>
        </p:nvSpPr>
        <p:spPr>
          <a:xfrm>
            <a:off x="457200" y="1628800"/>
            <a:ext cx="75711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  <a:latin typeface="+mn-lt"/>
              </a:rPr>
              <a:t>Тромбектомія/</a:t>
            </a:r>
            <a:r>
              <a:rPr lang="uk-UA" dirty="0" err="1">
                <a:solidFill>
                  <a:srgbClr val="002060"/>
                </a:solidFill>
                <a:latin typeface="+mn-lt"/>
              </a:rPr>
              <a:t>тромбендартеректомія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> з шунта - 5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  <a:latin typeface="+mn-lt"/>
              </a:rPr>
              <a:t>Повторне шунтування – 1</a:t>
            </a:r>
          </a:p>
        </p:txBody>
      </p:sp>
    </p:spTree>
    <p:extLst>
      <p:ext uri="{BB962C8B-B14F-4D97-AF65-F5344CB8AC3E}">
        <p14:creationId xmlns:p14="http://schemas.microsoft.com/office/powerpoint/2010/main" val="238597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CAD3F0-67D0-4672-879A-605514BF1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68560" y="0"/>
            <a:ext cx="9155360" cy="1143000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002060"/>
                </a:solidFill>
              </a:rPr>
              <a:t>Повторні втручання при </a:t>
            </a:r>
            <a:r>
              <a:rPr lang="uk-UA" sz="3200" b="1" dirty="0" err="1">
                <a:solidFill>
                  <a:srgbClr val="002060"/>
                </a:solidFill>
              </a:rPr>
              <a:t>реоклюзіях</a:t>
            </a:r>
            <a:r>
              <a:rPr lang="uk-UA" sz="3200" b="1" dirty="0">
                <a:solidFill>
                  <a:srgbClr val="002060"/>
                </a:solidFill>
              </a:rPr>
              <a:t> стегно-підколінного-гомілкового сегменту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4D71E35-54ED-414A-995E-3A31452222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0852" y="1263968"/>
            <a:ext cx="5951004" cy="25250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 </a:t>
            </a:r>
            <a:r>
              <a:rPr lang="uk-UA" sz="1700" dirty="0" err="1">
                <a:solidFill>
                  <a:srgbClr val="002060"/>
                </a:solidFill>
              </a:rPr>
              <a:t>Стегново</a:t>
            </a:r>
            <a:r>
              <a:rPr lang="uk-UA" sz="1700" dirty="0">
                <a:solidFill>
                  <a:srgbClr val="002060"/>
                </a:solidFill>
              </a:rPr>
              <a:t>-підколінне шунтування в «підвішений сегмент»</a:t>
            </a:r>
          </a:p>
          <a:p>
            <a:pPr marL="0" indent="0">
              <a:buNone/>
            </a:pPr>
            <a:r>
              <a:rPr lang="uk-UA" sz="1700" dirty="0" err="1">
                <a:solidFill>
                  <a:srgbClr val="002060"/>
                </a:solidFill>
              </a:rPr>
              <a:t>реверсованою</a:t>
            </a:r>
            <a:r>
              <a:rPr lang="uk-UA" sz="1700" dirty="0">
                <a:solidFill>
                  <a:srgbClr val="002060"/>
                </a:solidFill>
              </a:rPr>
              <a:t> </a:t>
            </a:r>
            <a:r>
              <a:rPr lang="uk-UA" sz="1700" dirty="0" err="1">
                <a:solidFill>
                  <a:srgbClr val="002060"/>
                </a:solidFill>
              </a:rPr>
              <a:t>аутовеною</a:t>
            </a:r>
            <a:r>
              <a:rPr lang="uk-UA" sz="1700" dirty="0">
                <a:solidFill>
                  <a:srgbClr val="002060"/>
                </a:solidFill>
              </a:rPr>
              <a:t>                                                    </a:t>
            </a:r>
            <a:r>
              <a:rPr lang="uk-UA" sz="1700" dirty="0" smtClean="0">
                <a:solidFill>
                  <a:srgbClr val="002060"/>
                </a:solidFill>
              </a:rPr>
              <a:t> </a:t>
            </a:r>
            <a:r>
              <a:rPr lang="uk-UA" sz="1700" b="1" dirty="0" smtClean="0">
                <a:solidFill>
                  <a:srgbClr val="002060"/>
                </a:solidFill>
              </a:rPr>
              <a:t>8</a:t>
            </a:r>
            <a:r>
              <a:rPr lang="uk-UA" sz="1700" dirty="0">
                <a:solidFill>
                  <a:srgbClr val="002060"/>
                </a:solidFill>
              </a:rPr>
              <a:t/>
            </a:r>
            <a:br>
              <a:rPr lang="uk-UA" sz="1700" dirty="0">
                <a:solidFill>
                  <a:srgbClr val="002060"/>
                </a:solidFill>
              </a:rPr>
            </a:br>
            <a:r>
              <a:rPr lang="uk-UA" sz="1700" dirty="0" err="1" smtClean="0">
                <a:solidFill>
                  <a:srgbClr val="002060"/>
                </a:solidFill>
              </a:rPr>
              <a:t>аутовенозне</a:t>
            </a:r>
            <a:r>
              <a:rPr lang="uk-UA" sz="1700" dirty="0" smtClean="0">
                <a:solidFill>
                  <a:srgbClr val="002060"/>
                </a:solidFill>
              </a:rPr>
              <a:t> </a:t>
            </a:r>
            <a:r>
              <a:rPr lang="en-US" sz="1700" dirty="0">
                <a:solidFill>
                  <a:srgbClr val="002060"/>
                </a:solidFill>
              </a:rPr>
              <a:t>in situ</a:t>
            </a:r>
            <a:r>
              <a:rPr lang="uk-UA" sz="1700" dirty="0">
                <a:solidFill>
                  <a:srgbClr val="002060"/>
                </a:solidFill>
              </a:rPr>
              <a:t>                                                                 </a:t>
            </a:r>
            <a:r>
              <a:rPr lang="uk-UA" sz="1700" b="1" dirty="0">
                <a:solidFill>
                  <a:srgbClr val="002060"/>
                </a:solidFill>
              </a:rPr>
              <a:t> </a:t>
            </a:r>
            <a:r>
              <a:rPr lang="uk-UA" sz="1700" b="1" dirty="0" smtClean="0">
                <a:solidFill>
                  <a:srgbClr val="002060"/>
                </a:solidFill>
              </a:rPr>
              <a:t>1    </a:t>
            </a:r>
            <a:r>
              <a:rPr lang="uk-UA" sz="1700" dirty="0" err="1">
                <a:solidFill>
                  <a:srgbClr val="002060"/>
                </a:solidFill>
              </a:rPr>
              <a:t>алошунтом</a:t>
            </a:r>
            <a:r>
              <a:rPr lang="uk-UA" sz="1700" dirty="0">
                <a:solidFill>
                  <a:srgbClr val="002060"/>
                </a:solidFill>
              </a:rPr>
              <a:t>                                                                               </a:t>
            </a:r>
            <a:r>
              <a:rPr lang="uk-UA" sz="1700" dirty="0" smtClean="0">
                <a:solidFill>
                  <a:srgbClr val="002060"/>
                </a:solidFill>
              </a:rPr>
              <a:t> </a:t>
            </a:r>
            <a:r>
              <a:rPr lang="uk-UA" sz="1700" b="1" dirty="0" smtClean="0">
                <a:solidFill>
                  <a:srgbClr val="002060"/>
                </a:solidFill>
              </a:rPr>
              <a:t>2</a:t>
            </a:r>
            <a:r>
              <a:rPr lang="uk-UA" sz="1700" dirty="0">
                <a:solidFill>
                  <a:srgbClr val="002060"/>
                </a:solidFill>
              </a:rPr>
              <a:t/>
            </a:r>
            <a:br>
              <a:rPr lang="uk-UA" sz="1700" dirty="0">
                <a:solidFill>
                  <a:srgbClr val="002060"/>
                </a:solidFill>
              </a:rPr>
            </a:br>
            <a:r>
              <a:rPr lang="uk-UA" sz="1700" dirty="0">
                <a:solidFill>
                  <a:srgbClr val="002060"/>
                </a:solidFill>
              </a:rPr>
              <a:t>Гібридне втручання – тромбектомія/</a:t>
            </a:r>
            <a:r>
              <a:rPr lang="uk-UA" sz="1700" dirty="0" err="1">
                <a:solidFill>
                  <a:srgbClr val="002060"/>
                </a:solidFill>
              </a:rPr>
              <a:t>шунтування+РЕД</a:t>
            </a:r>
            <a:r>
              <a:rPr lang="uk-UA" sz="1700" dirty="0">
                <a:solidFill>
                  <a:srgbClr val="002060"/>
                </a:solidFill>
              </a:rPr>
              <a:t> гомілкових   	</a:t>
            </a:r>
            <a:r>
              <a:rPr lang="uk-UA" sz="1700" dirty="0" smtClean="0">
                <a:solidFill>
                  <a:srgbClr val="002060"/>
                </a:solidFill>
              </a:rPr>
              <a:t>			        </a:t>
            </a:r>
            <a:r>
              <a:rPr lang="uk-UA" sz="1700" b="1" dirty="0" smtClean="0">
                <a:solidFill>
                  <a:srgbClr val="002060"/>
                </a:solidFill>
              </a:rPr>
              <a:t>11</a:t>
            </a:r>
            <a:endParaRPr lang="uk-UA" sz="17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1700" dirty="0">
                <a:solidFill>
                  <a:srgbClr val="002060"/>
                </a:solidFill>
              </a:rPr>
              <a:t>РЕД – 3 (в </a:t>
            </a:r>
            <a:r>
              <a:rPr lang="uk-UA" sz="1700" dirty="0" err="1">
                <a:solidFill>
                  <a:srgbClr val="002060"/>
                </a:solidFill>
              </a:rPr>
              <a:t>т.ч</a:t>
            </a:r>
            <a:r>
              <a:rPr lang="uk-UA" sz="1700" dirty="0">
                <a:solidFill>
                  <a:srgbClr val="002060"/>
                </a:solidFill>
              </a:rPr>
              <a:t>. </a:t>
            </a:r>
            <a:r>
              <a:rPr lang="uk-UA" sz="1700" dirty="0" err="1">
                <a:solidFill>
                  <a:srgbClr val="002060"/>
                </a:solidFill>
              </a:rPr>
              <a:t>тромбаспірація</a:t>
            </a:r>
            <a:r>
              <a:rPr lang="uk-UA" sz="1700" dirty="0">
                <a:solidFill>
                  <a:srgbClr val="002060"/>
                </a:solidFill>
              </a:rPr>
              <a:t> +РЕД – 1)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63E672-C447-4446-AB72-E6103755C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3594" y="4572003"/>
            <a:ext cx="3400406" cy="2199176"/>
          </a:xfrm>
          <a:prstGeom prst="rect">
            <a:avLst/>
          </a:prstGeom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F115973C-785A-4180-96CE-8ED7A3D42E12}"/>
              </a:ext>
            </a:extLst>
          </p:cNvPr>
          <p:cNvPicPr/>
          <p:nvPr/>
        </p:nvPicPr>
        <p:blipFill>
          <a:blip r:embed="rId3" cstate="print"/>
          <a:stretch/>
        </p:blipFill>
        <p:spPr>
          <a:xfrm>
            <a:off x="6804248" y="1052736"/>
            <a:ext cx="2088232" cy="1657398"/>
          </a:xfrm>
          <a:prstGeom prst="rect">
            <a:avLst/>
          </a:prstGeom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0CBCF0-F7E3-46E7-A5BF-7FB890FEDB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52" y="2773017"/>
            <a:ext cx="3115017" cy="1736103"/>
          </a:xfrm>
          <a:prstGeom prst="rect">
            <a:avLst/>
          </a:prstGeom>
        </p:spPr>
      </p:pic>
      <p:sp>
        <p:nvSpPr>
          <p:cNvPr id="8" name="Місце для вмісту 2">
            <a:extLst>
              <a:ext uri="{FF2B5EF4-FFF2-40B4-BE49-F238E27FC236}">
                <a16:creationId xmlns:a16="http://schemas.microsoft.com/office/drawing/2014/main" id="{CB063F24-5BF1-42DE-B3FC-759319622933}"/>
              </a:ext>
            </a:extLst>
          </p:cNvPr>
          <p:cNvSpPr txBox="1">
            <a:spLocks/>
          </p:cNvSpPr>
          <p:nvPr/>
        </p:nvSpPr>
        <p:spPr>
          <a:xfrm>
            <a:off x="25152" y="3641068"/>
            <a:ext cx="5718442" cy="18722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1700" dirty="0" err="1">
                <a:solidFill>
                  <a:srgbClr val="002060"/>
                </a:solidFill>
              </a:rPr>
              <a:t>Т</a:t>
            </a:r>
            <a:r>
              <a:rPr lang="uk-UA" sz="1700" dirty="0" err="1" smtClean="0">
                <a:solidFill>
                  <a:srgbClr val="002060"/>
                </a:solidFill>
              </a:rPr>
              <a:t>ромбектомія</a:t>
            </a:r>
            <a:r>
              <a:rPr lang="uk-UA" sz="1700" dirty="0" smtClean="0">
                <a:solidFill>
                  <a:srgbClr val="002060"/>
                </a:solidFill>
              </a:rPr>
              <a:t> </a:t>
            </a:r>
            <a:r>
              <a:rPr lang="uk-UA" sz="1700" dirty="0">
                <a:solidFill>
                  <a:srgbClr val="002060"/>
                </a:solidFill>
              </a:rPr>
              <a:t>з шунта                                                  </a:t>
            </a:r>
            <a:r>
              <a:rPr lang="uk-UA" sz="1700" dirty="0" smtClean="0">
                <a:solidFill>
                  <a:srgbClr val="002060"/>
                </a:solidFill>
              </a:rPr>
              <a:t>    </a:t>
            </a:r>
            <a:r>
              <a:rPr lang="uk-UA" sz="1700" b="1" dirty="0" smtClean="0">
                <a:solidFill>
                  <a:srgbClr val="002060"/>
                </a:solidFill>
              </a:rPr>
              <a:t>5</a:t>
            </a:r>
            <a:endParaRPr lang="uk-UA" sz="17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1700" dirty="0" err="1" smtClean="0">
                <a:solidFill>
                  <a:srgbClr val="002060"/>
                </a:solidFill>
              </a:rPr>
              <a:t>Стегново</a:t>
            </a:r>
            <a:r>
              <a:rPr lang="uk-UA" sz="1700" dirty="0" smtClean="0">
                <a:solidFill>
                  <a:srgbClr val="002060"/>
                </a:solidFill>
              </a:rPr>
              <a:t>-підколінне шунтування		  </a:t>
            </a:r>
            <a:r>
              <a:rPr lang="uk-UA" sz="1700" b="1" dirty="0" smtClean="0">
                <a:solidFill>
                  <a:srgbClr val="002060"/>
                </a:solidFill>
              </a:rPr>
              <a:t>4</a:t>
            </a:r>
            <a:endParaRPr lang="uk-UA" sz="17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1700" dirty="0" smtClean="0">
                <a:solidFill>
                  <a:srgbClr val="002060"/>
                </a:solidFill>
              </a:rPr>
              <a:t> </a:t>
            </a:r>
            <a:r>
              <a:rPr lang="uk-UA" sz="1700" dirty="0" err="1">
                <a:solidFill>
                  <a:srgbClr val="002060"/>
                </a:solidFill>
              </a:rPr>
              <a:t>реверсованою</a:t>
            </a:r>
            <a:r>
              <a:rPr lang="uk-UA" sz="1700" dirty="0">
                <a:solidFill>
                  <a:srgbClr val="002060"/>
                </a:solidFill>
              </a:rPr>
              <a:t> </a:t>
            </a:r>
            <a:r>
              <a:rPr lang="uk-UA" sz="1700" dirty="0" err="1" smtClean="0">
                <a:solidFill>
                  <a:srgbClr val="002060"/>
                </a:solidFill>
              </a:rPr>
              <a:t>аутовеною</a:t>
            </a:r>
            <a:r>
              <a:rPr lang="uk-UA" sz="1700" dirty="0" smtClean="0">
                <a:solidFill>
                  <a:srgbClr val="002060"/>
                </a:solidFill>
              </a:rPr>
              <a:t>			  </a:t>
            </a:r>
            <a:r>
              <a:rPr lang="uk-UA" sz="1700" b="1" dirty="0" smtClean="0">
                <a:solidFill>
                  <a:srgbClr val="002060"/>
                </a:solidFill>
              </a:rPr>
              <a:t>3</a:t>
            </a:r>
            <a:endParaRPr lang="uk-UA" sz="17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1700" dirty="0" err="1" smtClean="0">
                <a:solidFill>
                  <a:srgbClr val="002060"/>
                </a:solidFill>
              </a:rPr>
              <a:t>реверсованою</a:t>
            </a:r>
            <a:r>
              <a:rPr lang="uk-UA" sz="1700" dirty="0" smtClean="0">
                <a:solidFill>
                  <a:srgbClr val="002060"/>
                </a:solidFill>
              </a:rPr>
              <a:t> </a:t>
            </a:r>
            <a:r>
              <a:rPr lang="uk-UA" sz="1700" dirty="0" err="1">
                <a:solidFill>
                  <a:srgbClr val="002060"/>
                </a:solidFill>
              </a:rPr>
              <a:t>аутовеною</a:t>
            </a:r>
            <a:r>
              <a:rPr lang="uk-UA" sz="1700" dirty="0">
                <a:solidFill>
                  <a:srgbClr val="002060"/>
                </a:solidFill>
              </a:rPr>
              <a:t> (</a:t>
            </a:r>
            <a:r>
              <a:rPr lang="uk-UA" sz="1700" dirty="0" err="1">
                <a:solidFill>
                  <a:srgbClr val="002060"/>
                </a:solidFill>
              </a:rPr>
              <a:t>паклитаксель</a:t>
            </a:r>
            <a:r>
              <a:rPr lang="uk-UA" sz="1700" dirty="0">
                <a:solidFill>
                  <a:srgbClr val="002060"/>
                </a:solidFill>
              </a:rPr>
              <a:t> 0.5 %) </a:t>
            </a:r>
            <a:r>
              <a:rPr lang="uk-UA" sz="1700" dirty="0" smtClean="0">
                <a:solidFill>
                  <a:srgbClr val="002060"/>
                </a:solidFill>
              </a:rPr>
              <a:t>      </a:t>
            </a:r>
            <a:r>
              <a:rPr lang="uk-UA" sz="1700" b="1" dirty="0" smtClean="0">
                <a:solidFill>
                  <a:srgbClr val="002060"/>
                </a:solidFill>
              </a:rPr>
              <a:t>1</a:t>
            </a:r>
            <a:endParaRPr lang="uk-UA" sz="17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1700" dirty="0" err="1" smtClean="0">
                <a:solidFill>
                  <a:srgbClr val="002060"/>
                </a:solidFill>
              </a:rPr>
              <a:t>аутовенозне</a:t>
            </a:r>
            <a:r>
              <a:rPr lang="uk-UA" sz="1700" dirty="0" smtClean="0">
                <a:solidFill>
                  <a:srgbClr val="002060"/>
                </a:solidFill>
              </a:rPr>
              <a:t> </a:t>
            </a:r>
            <a:r>
              <a:rPr lang="en-US" sz="1700" dirty="0">
                <a:solidFill>
                  <a:srgbClr val="002060"/>
                </a:solidFill>
              </a:rPr>
              <a:t>in situ</a:t>
            </a:r>
            <a:r>
              <a:rPr lang="uk-UA" sz="1700" dirty="0">
                <a:solidFill>
                  <a:srgbClr val="002060"/>
                </a:solidFill>
              </a:rPr>
              <a:t> </a:t>
            </a:r>
            <a:r>
              <a:rPr lang="uk-UA" sz="1700" dirty="0" err="1" smtClean="0">
                <a:solidFill>
                  <a:srgbClr val="002060"/>
                </a:solidFill>
              </a:rPr>
              <a:t>алошунтом</a:t>
            </a:r>
            <a:r>
              <a:rPr lang="uk-UA" sz="1700" dirty="0" smtClean="0">
                <a:solidFill>
                  <a:srgbClr val="002060"/>
                </a:solidFill>
              </a:rPr>
              <a:t> 		  </a:t>
            </a:r>
            <a:r>
              <a:rPr lang="uk-UA" sz="1700" b="1" dirty="0" smtClean="0">
                <a:solidFill>
                  <a:srgbClr val="002060"/>
                </a:solidFill>
              </a:rPr>
              <a:t>9</a:t>
            </a:r>
            <a:r>
              <a:rPr lang="uk-UA" sz="1700" dirty="0" smtClean="0">
                <a:solidFill>
                  <a:srgbClr val="002060"/>
                </a:solidFill>
              </a:rPr>
              <a:t>  </a:t>
            </a:r>
            <a:r>
              <a:rPr lang="uk-UA" sz="1700" dirty="0" err="1" smtClean="0">
                <a:solidFill>
                  <a:srgbClr val="002060"/>
                </a:solidFill>
              </a:rPr>
              <a:t>тромболізис</a:t>
            </a:r>
            <a:r>
              <a:rPr lang="uk-UA" sz="1700" dirty="0" smtClean="0">
                <a:solidFill>
                  <a:srgbClr val="002060"/>
                </a:solidFill>
              </a:rPr>
              <a:t> 				  </a:t>
            </a:r>
            <a:r>
              <a:rPr lang="uk-UA" sz="1700" b="1" dirty="0" smtClean="0">
                <a:solidFill>
                  <a:srgbClr val="002060"/>
                </a:solidFill>
              </a:rPr>
              <a:t>1</a:t>
            </a:r>
            <a:endParaRPr lang="uk-UA" sz="17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uk-UA" sz="17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69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9EC0CB-23ED-43FD-B07D-6FDCEADEB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8520" y="260648"/>
            <a:ext cx="9001000" cy="1143000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</a:rPr>
              <a:t>Аналіз результатів вторинних реконструктивних операцій :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F6A2BB5-AB86-467D-B774-6C0F08199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uk-UA" dirty="0" err="1">
                <a:solidFill>
                  <a:srgbClr val="002060"/>
                </a:solidFill>
              </a:rPr>
              <a:t>Відтерміновані</a:t>
            </a:r>
            <a:r>
              <a:rPr lang="uk-UA" dirty="0">
                <a:solidFill>
                  <a:srgbClr val="002060"/>
                </a:solidFill>
              </a:rPr>
              <a:t> повторні операції на </a:t>
            </a:r>
            <a:r>
              <a:rPr lang="uk-UA" dirty="0" err="1">
                <a:solidFill>
                  <a:srgbClr val="002060"/>
                </a:solidFill>
              </a:rPr>
              <a:t>стегново</a:t>
            </a:r>
            <a:r>
              <a:rPr lang="uk-UA" dirty="0">
                <a:solidFill>
                  <a:srgbClr val="002060"/>
                </a:solidFill>
              </a:rPr>
              <a:t>-підколінному артеріальному сегменті більш ефективні порівняно з екстреними </a:t>
            </a:r>
            <a:r>
              <a:rPr lang="uk-UA" dirty="0" err="1">
                <a:solidFill>
                  <a:srgbClr val="002060"/>
                </a:solidFill>
              </a:rPr>
              <a:t>втручаннями</a:t>
            </a:r>
            <a:r>
              <a:rPr lang="uk-UA" dirty="0">
                <a:solidFill>
                  <a:srgbClr val="002060"/>
                </a:solidFill>
              </a:rPr>
              <a:t> </a:t>
            </a:r>
            <a:r>
              <a:rPr lang="el-GR" sz="2300" dirty="0">
                <a:solidFill>
                  <a:srgbClr val="002060"/>
                </a:solidFill>
              </a:rPr>
              <a:t>(χ²=10,86, </a:t>
            </a:r>
            <a:r>
              <a:rPr lang="uk-UA" sz="2300" dirty="0">
                <a:solidFill>
                  <a:srgbClr val="002060"/>
                </a:solidFill>
              </a:rPr>
              <a:t>р=0,001)</a:t>
            </a:r>
            <a:r>
              <a:rPr lang="uk-UA" dirty="0">
                <a:solidFill>
                  <a:srgbClr val="002060"/>
                </a:solidFill>
              </a:rPr>
              <a:t>.</a:t>
            </a:r>
          </a:p>
          <a:p>
            <a:pPr algn="just"/>
            <a:r>
              <a:rPr lang="uk-UA" dirty="0" err="1">
                <a:solidFill>
                  <a:srgbClr val="002060"/>
                </a:solidFill>
              </a:rPr>
              <a:t>Відтерміновані</a:t>
            </a:r>
            <a:r>
              <a:rPr lang="uk-UA" dirty="0">
                <a:solidFill>
                  <a:srgbClr val="002060"/>
                </a:solidFill>
              </a:rPr>
              <a:t> операції в аорто-клубовій зоні мають гірші результати в порівнянні з екстреними</a:t>
            </a:r>
            <a:r>
              <a:rPr lang="el-GR" sz="2300" dirty="0">
                <a:solidFill>
                  <a:srgbClr val="002060"/>
                </a:solidFill>
              </a:rPr>
              <a:t>(χ²=2,47, </a:t>
            </a:r>
            <a:r>
              <a:rPr lang="uk-UA" sz="2300" dirty="0">
                <a:solidFill>
                  <a:srgbClr val="002060"/>
                </a:solidFill>
              </a:rPr>
              <a:t>р=0,1)</a:t>
            </a:r>
            <a:endParaRPr lang="en-US" sz="2300" dirty="0">
              <a:solidFill>
                <a:srgbClr val="002060"/>
              </a:solidFill>
            </a:endParaRPr>
          </a:p>
          <a:p>
            <a:pPr algn="just"/>
            <a:r>
              <a:rPr lang="uk-UA" dirty="0">
                <a:solidFill>
                  <a:srgbClr val="002060"/>
                </a:solidFill>
              </a:rPr>
              <a:t>При важкому ступені ішемії результати ліпші в групі хворих, оперованих відразу після надходження </a:t>
            </a:r>
            <a:r>
              <a:rPr lang="el-GR" sz="2300" dirty="0">
                <a:solidFill>
                  <a:srgbClr val="002060"/>
                </a:solidFill>
              </a:rPr>
              <a:t>(χ²=5,06, </a:t>
            </a:r>
            <a:r>
              <a:rPr lang="uk-UA" sz="2300" dirty="0">
                <a:solidFill>
                  <a:srgbClr val="002060"/>
                </a:solidFill>
              </a:rPr>
              <a:t>р=0,02)</a:t>
            </a:r>
            <a:r>
              <a:rPr lang="uk-UA" dirty="0">
                <a:solidFill>
                  <a:srgbClr val="002060"/>
                </a:solidFill>
              </a:rPr>
              <a:t>. </a:t>
            </a:r>
          </a:p>
          <a:p>
            <a:pPr algn="just"/>
            <a:r>
              <a:rPr lang="uk-UA" dirty="0">
                <a:solidFill>
                  <a:srgbClr val="002060"/>
                </a:solidFill>
              </a:rPr>
              <a:t>За менш вираженої ішемії більш вдалими виявлялися відстрочені операції </a:t>
            </a:r>
            <a:r>
              <a:rPr lang="uk-UA" sz="2300" dirty="0">
                <a:solidFill>
                  <a:srgbClr val="002060"/>
                </a:solidFill>
              </a:rPr>
              <a:t>(</a:t>
            </a:r>
            <a:r>
              <a:rPr lang="el-GR" sz="2300" dirty="0">
                <a:solidFill>
                  <a:srgbClr val="002060"/>
                </a:solidFill>
              </a:rPr>
              <a:t>χ²</a:t>
            </a:r>
            <a:r>
              <a:rPr lang="uk-UA" sz="2300" dirty="0">
                <a:solidFill>
                  <a:srgbClr val="002060"/>
                </a:solidFill>
              </a:rPr>
              <a:t> з поправкою </a:t>
            </a:r>
            <a:r>
              <a:rPr lang="uk-UA" sz="2300" dirty="0" err="1">
                <a:solidFill>
                  <a:srgbClr val="002060"/>
                </a:solidFill>
              </a:rPr>
              <a:t>Йетса</a:t>
            </a:r>
            <a:r>
              <a:rPr lang="uk-UA" sz="2300" dirty="0">
                <a:solidFill>
                  <a:srgbClr val="002060"/>
                </a:solidFill>
              </a:rPr>
              <a:t> = 7,40, р = 0,006)</a:t>
            </a:r>
            <a:r>
              <a:rPr lang="uk-UA" dirty="0">
                <a:solidFill>
                  <a:srgbClr val="002060"/>
                </a:solidFill>
              </a:rPr>
              <a:t>. </a:t>
            </a:r>
          </a:p>
          <a:p>
            <a:pPr algn="just"/>
            <a:r>
              <a:rPr lang="uk-UA" dirty="0">
                <a:solidFill>
                  <a:srgbClr val="002060"/>
                </a:solidFill>
              </a:rPr>
              <a:t>Використання </a:t>
            </a:r>
            <a:r>
              <a:rPr lang="uk-UA" dirty="0" err="1">
                <a:solidFill>
                  <a:srgbClr val="002060"/>
                </a:solidFill>
              </a:rPr>
              <a:t>інтраопераційної</a:t>
            </a:r>
            <a:r>
              <a:rPr lang="uk-UA" dirty="0">
                <a:solidFill>
                  <a:srgbClr val="002060"/>
                </a:solidFill>
              </a:rPr>
              <a:t> </a:t>
            </a:r>
            <a:r>
              <a:rPr lang="uk-UA" dirty="0" err="1">
                <a:solidFill>
                  <a:srgbClr val="002060"/>
                </a:solidFill>
              </a:rPr>
              <a:t>дебітометрії</a:t>
            </a:r>
            <a:r>
              <a:rPr lang="uk-UA" dirty="0">
                <a:solidFill>
                  <a:srgbClr val="002060"/>
                </a:solidFill>
              </a:rPr>
              <a:t> та гібридних </a:t>
            </a:r>
            <a:r>
              <a:rPr lang="uk-UA" dirty="0" err="1">
                <a:solidFill>
                  <a:srgbClr val="002060"/>
                </a:solidFill>
              </a:rPr>
              <a:t>втручань</a:t>
            </a:r>
            <a:r>
              <a:rPr lang="uk-UA" dirty="0">
                <a:solidFill>
                  <a:srgbClr val="002060"/>
                </a:solidFill>
              </a:rPr>
              <a:t> при </a:t>
            </a:r>
            <a:r>
              <a:rPr lang="uk-UA" dirty="0" err="1">
                <a:solidFill>
                  <a:srgbClr val="002060"/>
                </a:solidFill>
              </a:rPr>
              <a:t>реоклюзіях</a:t>
            </a:r>
            <a:r>
              <a:rPr lang="uk-UA" dirty="0">
                <a:solidFill>
                  <a:srgbClr val="002060"/>
                </a:solidFill>
              </a:rPr>
              <a:t> вірогідно збільшила вторинну прохідність артеріальних шунтів протягом року з 71.23% до 92,31% </a:t>
            </a:r>
            <a:r>
              <a:rPr lang="uk-UA" sz="2600" dirty="0">
                <a:solidFill>
                  <a:srgbClr val="002060"/>
                </a:solidFill>
              </a:rPr>
              <a:t>(р&lt;0.05). </a:t>
            </a:r>
            <a:endParaRPr lang="uk-UA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81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CAD3F0-67D0-4672-879A-605514BF1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8639"/>
            <a:ext cx="8229600" cy="720079"/>
          </a:xfrm>
        </p:spPr>
        <p:txBody>
          <a:bodyPr>
            <a:noAutofit/>
          </a:bodyPr>
          <a:lstStyle/>
          <a:p>
            <a:r>
              <a:rPr lang="uk-UA" sz="2800" b="1" dirty="0">
                <a:solidFill>
                  <a:srgbClr val="002060"/>
                </a:solidFill>
              </a:rPr>
              <a:t>Профілактика </a:t>
            </a:r>
            <a:r>
              <a:rPr lang="uk-UA" sz="2800" b="1" dirty="0" err="1">
                <a:solidFill>
                  <a:srgbClr val="002060"/>
                </a:solidFill>
              </a:rPr>
              <a:t>неоінтимальної</a:t>
            </a:r>
            <a:r>
              <a:rPr lang="uk-UA" sz="2800" b="1" dirty="0">
                <a:solidFill>
                  <a:srgbClr val="002060"/>
                </a:solidFill>
              </a:rPr>
              <a:t> гіперплазії при первинних операціях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8669F5-8ED2-4FF7-8BC5-FD1C1FFBDDA9}"/>
              </a:ext>
            </a:extLst>
          </p:cNvPr>
          <p:cNvSpPr txBox="1"/>
          <p:nvPr/>
        </p:nvSpPr>
        <p:spPr>
          <a:xfrm>
            <a:off x="457200" y="1268760"/>
            <a:ext cx="843528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+mn-lt"/>
              </a:rPr>
              <a:t>Основна група 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>- 34 пацієнта</a:t>
            </a:r>
            <a:br>
              <a:rPr lang="uk-UA" dirty="0">
                <a:solidFill>
                  <a:srgbClr val="002060"/>
                </a:solidFill>
                <a:latin typeface="+mn-lt"/>
              </a:rPr>
            </a:br>
            <a:r>
              <a:rPr lang="uk-UA" dirty="0">
                <a:solidFill>
                  <a:srgbClr val="002060"/>
                </a:solidFill>
                <a:latin typeface="+mn-lt"/>
              </a:rPr>
              <a:t> (аутовенозне шунтування </a:t>
            </a:r>
            <a:r>
              <a:rPr lang="uk-UA" dirty="0" err="1">
                <a:solidFill>
                  <a:srgbClr val="002060"/>
                </a:solidFill>
                <a:latin typeface="+mn-lt"/>
              </a:rPr>
              <a:t>реверсованою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/>
            </a:r>
            <a:br>
              <a:rPr lang="uk-UA" dirty="0">
                <a:solidFill>
                  <a:srgbClr val="002060"/>
                </a:solidFill>
                <a:latin typeface="+mn-lt"/>
              </a:rPr>
            </a:br>
            <a:r>
              <a:rPr lang="uk-UA" dirty="0">
                <a:solidFill>
                  <a:srgbClr val="002060"/>
                </a:solidFill>
                <a:latin typeface="+mn-lt"/>
              </a:rPr>
              <a:t> великою підшкірною веною, забір вени</a:t>
            </a:r>
            <a:br>
              <a:rPr lang="uk-UA" dirty="0">
                <a:solidFill>
                  <a:srgbClr val="002060"/>
                </a:solidFill>
                <a:latin typeface="+mn-lt"/>
              </a:rPr>
            </a:br>
            <a:r>
              <a:rPr lang="uk-UA" dirty="0">
                <a:solidFill>
                  <a:srgbClr val="002060"/>
                </a:solidFill>
                <a:latin typeface="+mn-lt"/>
              </a:rPr>
              <a:t> з оточуючою клітковиною,</a:t>
            </a:r>
            <a:br>
              <a:rPr lang="uk-UA" dirty="0">
                <a:solidFill>
                  <a:srgbClr val="002060"/>
                </a:solidFill>
                <a:latin typeface="+mn-lt"/>
              </a:rPr>
            </a:br>
            <a:r>
              <a:rPr lang="uk-UA" dirty="0">
                <a:solidFill>
                  <a:srgbClr val="002060"/>
                </a:solidFill>
                <a:latin typeface="+mn-lt"/>
              </a:rPr>
              <a:t> </a:t>
            </a:r>
            <a:r>
              <a:rPr lang="uk-UA" dirty="0" err="1">
                <a:solidFill>
                  <a:srgbClr val="002060"/>
                </a:solidFill>
                <a:latin typeface="+mn-lt"/>
              </a:rPr>
              <a:t>гідродилятацію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> вени проводили </a:t>
            </a:r>
            <a:r>
              <a:rPr lang="uk-UA" dirty="0" err="1">
                <a:solidFill>
                  <a:srgbClr val="002060"/>
                </a:solidFill>
                <a:latin typeface="+mn-lt"/>
              </a:rPr>
              <a:t>помірно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> </a:t>
            </a:r>
          </a:p>
          <a:p>
            <a:r>
              <a:rPr lang="uk-UA" dirty="0">
                <a:solidFill>
                  <a:srgbClr val="002060"/>
                </a:solidFill>
                <a:latin typeface="+mn-lt"/>
              </a:rPr>
              <a:t>з експозицією розчином цитостатику</a:t>
            </a:r>
            <a:br>
              <a:rPr lang="uk-UA" dirty="0">
                <a:solidFill>
                  <a:srgbClr val="002060"/>
                </a:solidFill>
                <a:latin typeface="+mn-lt"/>
              </a:rPr>
            </a:br>
            <a:r>
              <a:rPr lang="uk-UA" dirty="0">
                <a:solidFill>
                  <a:srgbClr val="002060"/>
                </a:solidFill>
                <a:latin typeface="+mn-lt"/>
              </a:rPr>
              <a:t> (</a:t>
            </a:r>
            <a:r>
              <a:rPr lang="uk-UA" dirty="0" err="1">
                <a:solidFill>
                  <a:srgbClr val="002060"/>
                </a:solidFill>
                <a:latin typeface="+mn-lt"/>
              </a:rPr>
              <a:t>паклітаксел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>)) .</a:t>
            </a:r>
          </a:p>
          <a:p>
            <a:endParaRPr lang="uk-UA" b="1" dirty="0">
              <a:solidFill>
                <a:srgbClr val="002060"/>
              </a:solidFill>
              <a:latin typeface="+mn-lt"/>
            </a:endParaRPr>
          </a:p>
          <a:p>
            <a:r>
              <a:rPr lang="uk-UA" b="1" dirty="0">
                <a:solidFill>
                  <a:srgbClr val="002060"/>
                </a:solidFill>
                <a:latin typeface="+mn-lt"/>
              </a:rPr>
              <a:t>Група порівняння 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>1- 30 пацієнтів (аутовенозне шунтування </a:t>
            </a:r>
            <a:r>
              <a:rPr lang="uk-UA" dirty="0" err="1">
                <a:solidFill>
                  <a:srgbClr val="002060"/>
                </a:solidFill>
                <a:latin typeface="+mn-lt"/>
              </a:rPr>
              <a:t>реверсованою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> веною) </a:t>
            </a:r>
          </a:p>
          <a:p>
            <a:r>
              <a:rPr lang="uk-UA" b="1" dirty="0">
                <a:solidFill>
                  <a:srgbClr val="002060"/>
                </a:solidFill>
                <a:latin typeface="+mn-lt"/>
              </a:rPr>
              <a:t>Група порівняння 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>2 - </a:t>
            </a:r>
            <a:r>
              <a:rPr lang="en-US" dirty="0">
                <a:solidFill>
                  <a:srgbClr val="002060"/>
                </a:solidFill>
                <a:latin typeface="+mn-lt"/>
              </a:rPr>
              <a:t>33 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>хворих (</a:t>
            </a:r>
            <a:r>
              <a:rPr lang="uk-UA" dirty="0" err="1">
                <a:solidFill>
                  <a:srgbClr val="002060"/>
                </a:solidFill>
                <a:latin typeface="+mn-lt"/>
              </a:rPr>
              <a:t>аутовенозним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> шунтуванням за методикою </a:t>
            </a:r>
            <a:r>
              <a:rPr lang="en-US" dirty="0">
                <a:solidFill>
                  <a:srgbClr val="002060"/>
                </a:solidFill>
                <a:latin typeface="+mn-lt"/>
              </a:rPr>
              <a:t>in-situ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>)</a:t>
            </a:r>
            <a:r>
              <a:rPr lang="en-US" dirty="0">
                <a:solidFill>
                  <a:srgbClr val="002060"/>
                </a:solidFill>
                <a:latin typeface="+mn-lt"/>
              </a:rPr>
              <a:t> </a:t>
            </a:r>
            <a:r>
              <a:rPr lang="uk-UA" dirty="0">
                <a:solidFill>
                  <a:srgbClr val="002060"/>
                </a:solidFill>
                <a:latin typeface="+mn-lt"/>
              </a:rPr>
              <a:t/>
            </a:r>
            <a:br>
              <a:rPr lang="uk-UA" dirty="0">
                <a:solidFill>
                  <a:srgbClr val="002060"/>
                </a:solidFill>
                <a:latin typeface="+mn-lt"/>
              </a:rPr>
            </a:br>
            <a:r>
              <a:rPr lang="uk-UA" dirty="0">
                <a:solidFill>
                  <a:srgbClr val="002060"/>
                </a:solidFill>
                <a:latin typeface="+mn-lt"/>
              </a:rPr>
              <a:t>______________________________________________________________________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8668DE-C9BA-46DE-A3F3-DA0015DF1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974834"/>
            <a:ext cx="3829405" cy="252617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C73430D-2DC5-498A-9FF1-1EFD530FAA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4408080"/>
            <a:ext cx="2696325" cy="174906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E261018-7319-4D7D-9486-777D427C05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064" y="4408080"/>
            <a:ext cx="2592288" cy="17490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4A6BA55-EFC3-4C53-AD4F-7FD751B5129B}"/>
              </a:ext>
            </a:extLst>
          </p:cNvPr>
          <p:cNvSpPr txBox="1"/>
          <p:nvPr/>
        </p:nvSpPr>
        <p:spPr>
          <a:xfrm>
            <a:off x="1619672" y="6211669"/>
            <a:ext cx="24017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dirty="0" err="1">
                <a:solidFill>
                  <a:srgbClr val="002060"/>
                </a:solidFill>
              </a:rPr>
              <a:t>Венозний</a:t>
            </a:r>
            <a:r>
              <a:rPr lang="ru-RU" sz="1200" dirty="0">
                <a:solidFill>
                  <a:srgbClr val="002060"/>
                </a:solidFill>
              </a:rPr>
              <a:t> шунт без</a:t>
            </a:r>
            <a:br>
              <a:rPr lang="ru-RU" sz="1200" dirty="0">
                <a:solidFill>
                  <a:srgbClr val="002060"/>
                </a:solidFill>
              </a:rPr>
            </a:br>
            <a:r>
              <a:rPr lang="ru-RU" sz="1200" dirty="0" err="1">
                <a:solidFill>
                  <a:srgbClr val="002060"/>
                </a:solidFill>
              </a:rPr>
              <a:t>неоінтимальної</a:t>
            </a:r>
            <a:r>
              <a:rPr lang="ru-RU" sz="1200" dirty="0">
                <a:solidFill>
                  <a:srgbClr val="002060"/>
                </a:solidFill>
              </a:rPr>
              <a:t> </a:t>
            </a:r>
            <a:r>
              <a:rPr lang="ru-RU" sz="1200" dirty="0" err="1">
                <a:solidFill>
                  <a:srgbClr val="002060"/>
                </a:solidFill>
              </a:rPr>
              <a:t>гіперплазії</a:t>
            </a:r>
            <a:r>
              <a:rPr lang="ru-RU" sz="1200" dirty="0">
                <a:solidFill>
                  <a:srgbClr val="002060"/>
                </a:solidFill>
              </a:rPr>
              <a:t/>
            </a:r>
            <a:br>
              <a:rPr lang="ru-RU" sz="1200" dirty="0">
                <a:solidFill>
                  <a:srgbClr val="002060"/>
                </a:solidFill>
              </a:rPr>
            </a:br>
            <a:r>
              <a:rPr lang="ru-RU" sz="1200" dirty="0">
                <a:solidFill>
                  <a:srgbClr val="002060"/>
                </a:solidFill>
              </a:rPr>
              <a:t>(</a:t>
            </a:r>
            <a:r>
              <a:rPr lang="ru-RU" sz="1200" dirty="0" err="1">
                <a:solidFill>
                  <a:srgbClr val="002060"/>
                </a:solidFill>
              </a:rPr>
              <a:t>гострий</a:t>
            </a:r>
            <a:r>
              <a:rPr lang="ru-RU" sz="1200" dirty="0">
                <a:solidFill>
                  <a:srgbClr val="002060"/>
                </a:solidFill>
              </a:rPr>
              <a:t> тромбоз 5 </a:t>
            </a:r>
            <a:r>
              <a:rPr lang="ru-RU" sz="1200" dirty="0" err="1">
                <a:solidFill>
                  <a:srgbClr val="002060"/>
                </a:solidFill>
              </a:rPr>
              <a:t>місяць</a:t>
            </a:r>
            <a:r>
              <a:rPr lang="ru-RU" sz="1200" dirty="0">
                <a:solidFill>
                  <a:srgbClr val="002060"/>
                </a:solidFill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4917D1-E5B0-4362-A57B-711A2E282D74}"/>
              </a:ext>
            </a:extLst>
          </p:cNvPr>
          <p:cNvSpPr txBox="1"/>
          <p:nvPr/>
        </p:nvSpPr>
        <p:spPr>
          <a:xfrm>
            <a:off x="5468620" y="6223260"/>
            <a:ext cx="21017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200" dirty="0" err="1">
                <a:solidFill>
                  <a:srgbClr val="002060"/>
                </a:solidFill>
              </a:rPr>
              <a:t>Неоінтимальна</a:t>
            </a:r>
            <a:r>
              <a:rPr lang="uk-UA" sz="1200" dirty="0">
                <a:solidFill>
                  <a:srgbClr val="002060"/>
                </a:solidFill>
              </a:rPr>
              <a:t> гіперплазія</a:t>
            </a:r>
            <a:br>
              <a:rPr lang="uk-UA" sz="1200" dirty="0">
                <a:solidFill>
                  <a:srgbClr val="002060"/>
                </a:solidFill>
              </a:rPr>
            </a:br>
            <a:r>
              <a:rPr lang="uk-UA" sz="1200" dirty="0">
                <a:solidFill>
                  <a:srgbClr val="002060"/>
                </a:solidFill>
              </a:rPr>
              <a:t>в </a:t>
            </a:r>
            <a:r>
              <a:rPr lang="uk-UA" sz="1200" dirty="0" err="1">
                <a:solidFill>
                  <a:srgbClr val="002060"/>
                </a:solidFill>
              </a:rPr>
              <a:t>аутовенозному</a:t>
            </a:r>
            <a:r>
              <a:rPr lang="uk-UA" sz="1200" dirty="0">
                <a:solidFill>
                  <a:srgbClr val="002060"/>
                </a:solidFill>
              </a:rPr>
              <a:t> шунті </a:t>
            </a:r>
            <a:br>
              <a:rPr lang="uk-UA" sz="1200" dirty="0">
                <a:solidFill>
                  <a:srgbClr val="002060"/>
                </a:solidFill>
              </a:rPr>
            </a:br>
            <a:r>
              <a:rPr lang="uk-UA" sz="1200" dirty="0">
                <a:solidFill>
                  <a:srgbClr val="002060"/>
                </a:solidFill>
              </a:rPr>
              <a:t>(9 міс після операції)</a:t>
            </a:r>
          </a:p>
        </p:txBody>
      </p:sp>
    </p:spTree>
    <p:extLst>
      <p:ext uri="{BB962C8B-B14F-4D97-AF65-F5344CB8AC3E}">
        <p14:creationId xmlns:p14="http://schemas.microsoft.com/office/powerpoint/2010/main" val="330169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E1C274-BA2F-4BA0-A1F9-8DD4EC0AC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4042792" cy="1210146"/>
          </a:xfrm>
        </p:spPr>
        <p:txBody>
          <a:bodyPr>
            <a:noAutofit/>
          </a:bodyPr>
          <a:lstStyle/>
          <a:p>
            <a:r>
              <a:rPr lang="uk-UA" sz="2800" b="1" dirty="0">
                <a:solidFill>
                  <a:srgbClr val="002060"/>
                </a:solidFill>
              </a:rPr>
              <a:t>Прохідність шунтів в основній групі та групах порівняння</a:t>
            </a:r>
          </a:p>
        </p:txBody>
      </p:sp>
      <p:graphicFrame>
        <p:nvGraphicFramePr>
          <p:cNvPr id="6" name="Місце для вмісту 5">
            <a:extLst>
              <a:ext uri="{FF2B5EF4-FFF2-40B4-BE49-F238E27FC236}">
                <a16:creationId xmlns:a16="http://schemas.microsoft.com/office/drawing/2014/main" id="{81F8C095-C890-4A5A-8003-AB39041B8733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4042792" cy="3701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AB0CCB9-E046-48CA-BB34-D44C8A984C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0412" y="1700808"/>
            <a:ext cx="4769333" cy="34563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2858CF-013C-467D-B524-909B40842EC8}"/>
              </a:ext>
            </a:extLst>
          </p:cNvPr>
          <p:cNvSpPr txBox="1"/>
          <p:nvPr/>
        </p:nvSpPr>
        <p:spPr>
          <a:xfrm>
            <a:off x="4558701" y="187327"/>
            <a:ext cx="432047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+mn-lt"/>
              </a:rPr>
              <a:t>Динаміка зміни товщини стінки </a:t>
            </a:r>
            <a:r>
              <a:rPr lang="uk-UA" sz="2800" b="1" dirty="0" err="1">
                <a:solidFill>
                  <a:srgbClr val="002060"/>
                </a:solidFill>
                <a:latin typeface="+mn-lt"/>
              </a:rPr>
              <a:t>аутовенозного</a:t>
            </a:r>
            <a:r>
              <a:rPr lang="uk-UA" sz="2800" b="1" dirty="0">
                <a:solidFill>
                  <a:srgbClr val="002060"/>
                </a:solidFill>
                <a:latin typeface="+mn-lt"/>
              </a:rPr>
              <a:t> шунта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C21930-B65B-4BCA-A150-2BA62057EDE6}"/>
              </a:ext>
            </a:extLst>
          </p:cNvPr>
          <p:cNvSpPr txBox="1"/>
          <p:nvPr/>
        </p:nvSpPr>
        <p:spPr>
          <a:xfrm>
            <a:off x="463364" y="5347693"/>
            <a:ext cx="86463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Використання розроблених способів профілактики </a:t>
            </a:r>
            <a:r>
              <a:rPr lang="uk-UA" sz="1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неоінтимальної</a:t>
            </a:r>
            <a:r>
              <a:rPr lang="uk-U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uk-U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k-U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гіперплазії дозволило скоротити кількість </a:t>
            </a:r>
            <a:r>
              <a:rPr lang="uk-UA" sz="1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рестенозів</a:t>
            </a:r>
            <a:r>
              <a:rPr lang="uk-U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вдвічі з 33,3% до 17,6%, </a:t>
            </a:r>
            <a:br>
              <a:rPr lang="uk-U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k-UA" sz="1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гострих </a:t>
            </a:r>
            <a:r>
              <a:rPr lang="uk-U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тромбозів з 20.1% до 14,7%  та відповідно високих</a:t>
            </a:r>
            <a:br>
              <a:rPr lang="uk-U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k-UA" sz="1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ампутацій </a:t>
            </a:r>
            <a:r>
              <a:rPr lang="uk-UA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 9,5% до 5,1%.</a:t>
            </a:r>
            <a:endParaRPr lang="uk-UA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45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8938" y="2276872"/>
            <a:ext cx="914400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uk-UA" sz="2400" b="1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           </a:t>
            </a:r>
            <a:endParaRPr lang="uk-UA" sz="2000" dirty="0" smtClean="0"/>
          </a:p>
          <a:p>
            <a:pPr eaLnBrk="0" hangingPunct="0">
              <a:defRPr/>
            </a:pPr>
            <a:endParaRPr lang="uk-UA" sz="2000" dirty="0" smtClean="0"/>
          </a:p>
          <a:p>
            <a:pPr eaLnBrk="0" hangingPunct="0">
              <a:defRPr/>
            </a:pPr>
            <a:endParaRPr lang="uk-UA" sz="2000" dirty="0" smtClean="0"/>
          </a:p>
          <a:p>
            <a:pPr eaLnBrk="0" hangingPunct="0">
              <a:defRPr/>
            </a:pPr>
            <a:endParaRPr lang="uk-UA" sz="2000" dirty="0" smtClean="0"/>
          </a:p>
          <a:p>
            <a:pPr eaLnBrk="0" hangingPunct="0">
              <a:defRPr/>
            </a:pPr>
            <a:endParaRPr lang="ru-RU" sz="2000" dirty="0" smtClean="0"/>
          </a:p>
          <a:p>
            <a:pPr eaLnBrk="0" hangingPunct="0">
              <a:defRPr/>
            </a:pPr>
            <a:endParaRPr lang="uk-UA" sz="2000" b="1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  <a:p>
            <a:pPr eaLnBrk="0" hangingPunct="0">
              <a:defRPr/>
            </a:pPr>
            <a:endParaRPr lang="uk-UA" sz="2400" b="1" i="1" dirty="0">
              <a:solidFill>
                <a:srgbClr val="66FF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  <a:p>
            <a:pPr eaLnBrk="0" hangingPunct="0">
              <a:defRPr/>
            </a:pPr>
            <a:endParaRPr lang="uk-UA" sz="2400" b="1" i="1" dirty="0">
              <a:solidFill>
                <a:srgbClr val="66FF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  <a:p>
            <a:pPr eaLnBrk="0" hangingPunct="0">
              <a:defRPr/>
            </a:pPr>
            <a:endParaRPr lang="uk-UA" sz="2400" b="1" i="1" dirty="0">
              <a:solidFill>
                <a:srgbClr val="66FF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  <a:p>
            <a:pPr eaLnBrk="0" hangingPunct="0">
              <a:defRPr/>
            </a:pPr>
            <a:endParaRPr lang="uk-UA" sz="2400" b="1" i="1" dirty="0">
              <a:solidFill>
                <a:srgbClr val="66FF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  <a:p>
            <a:pPr eaLnBrk="0" hangingPunct="0">
              <a:defRPr/>
            </a:pPr>
            <a:endParaRPr lang="uk-UA" sz="2400" b="1" i="1" dirty="0">
              <a:solidFill>
                <a:srgbClr val="66FF33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2400" b="1" i="1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		</a:t>
            </a:r>
            <a:endParaRPr lang="uk-UA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369269"/>
            <a:ext cx="86439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uk-U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Керівник роботи – </a:t>
            </a:r>
            <a:r>
              <a:rPr lang="uk-UA" sz="2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д.мед.н</a:t>
            </a:r>
            <a:r>
              <a:rPr lang="uk-U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проф.</a:t>
            </a:r>
            <a:r>
              <a:rPr lang="uk-U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Скумс</a:t>
            </a:r>
            <a:r>
              <a:rPr lang="uk-U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А.В.</a:t>
            </a:r>
          </a:p>
          <a:p>
            <a:pPr eaLnBrk="0" hangingPunct="0">
              <a:defRPr/>
            </a:pPr>
            <a:r>
              <a:rPr lang="uk-UA" sz="2000" b="1" i="1" dirty="0" smtClean="0">
                <a:solidFill>
                  <a:srgbClr val="002060"/>
                </a:solidFill>
              </a:rPr>
              <a:t>   </a:t>
            </a:r>
            <a:endParaRPr lang="uk-UA" sz="2000" b="1" dirty="0" smtClean="0">
              <a:solidFill>
                <a:srgbClr val="002060"/>
              </a:solidFill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-252536" y="-246221"/>
            <a:ext cx="90010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n-lt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400" b="1" dirty="0" smtClean="0">
              <a:solidFill>
                <a:srgbClr val="002060"/>
              </a:solidFill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Тема «</a:t>
            </a:r>
            <a:r>
              <a:rPr lang="ru-RU" sz="2800" b="1" dirty="0" err="1">
                <a:solidFill>
                  <a:srgbClr val="002060"/>
                </a:solidFill>
                <a:latin typeface="+mn-lt"/>
                <a:cs typeface="Times New Roman" pitchFamily="18" charset="0"/>
              </a:rPr>
              <a:t>Розробити</a:t>
            </a:r>
            <a:r>
              <a:rPr lang="ru-RU" sz="2800" b="1" dirty="0">
                <a:solidFill>
                  <a:srgbClr val="002060"/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+mn-lt"/>
                <a:cs typeface="Times New Roman" pitchFamily="18" charset="0"/>
              </a:rPr>
              <a:t>резекційні</a:t>
            </a:r>
            <a:r>
              <a:rPr lang="ru-RU" sz="2800" b="1" dirty="0">
                <a:solidFill>
                  <a:srgbClr val="002060"/>
                </a:solidFill>
                <a:latin typeface="+mn-lt"/>
                <a:cs typeface="Times New Roman" pitchFamily="18" charset="0"/>
              </a:rPr>
              <a:t> та </a:t>
            </a:r>
            <a:r>
              <a:rPr lang="ru-RU" sz="2800" b="1" dirty="0" err="1">
                <a:solidFill>
                  <a:srgbClr val="002060"/>
                </a:solidFill>
                <a:latin typeface="+mn-lt"/>
                <a:cs typeface="Times New Roman" pitchFamily="18" charset="0"/>
              </a:rPr>
              <a:t>трансплантаційні</a:t>
            </a:r>
            <a:r>
              <a:rPr lang="ru-RU" sz="2800" b="1" dirty="0">
                <a:solidFill>
                  <a:srgbClr val="002060"/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+mn-lt"/>
                <a:cs typeface="Times New Roman" pitchFamily="18" charset="0"/>
              </a:rPr>
              <a:t>способи</a:t>
            </a:r>
            <a:r>
              <a:rPr lang="ru-RU" sz="2800" b="1" dirty="0">
                <a:solidFill>
                  <a:srgbClr val="002060"/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+mn-lt"/>
                <a:cs typeface="Times New Roman" pitchFamily="18" charset="0"/>
              </a:rPr>
              <a:t>хірургічного</a:t>
            </a:r>
            <a:r>
              <a:rPr lang="ru-RU" sz="2800" b="1" dirty="0">
                <a:solidFill>
                  <a:srgbClr val="002060"/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+mn-lt"/>
                <a:cs typeface="Times New Roman" pitchFamily="18" charset="0"/>
              </a:rPr>
              <a:t>лікування</a:t>
            </a:r>
            <a:r>
              <a:rPr lang="ru-RU" sz="2800" b="1" dirty="0">
                <a:solidFill>
                  <a:srgbClr val="002060"/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+mn-lt"/>
                <a:cs typeface="Times New Roman" pitchFamily="18" charset="0"/>
              </a:rPr>
              <a:t>гепатобластоми</a:t>
            </a:r>
            <a:r>
              <a:rPr lang="uk-UA" sz="2800" b="1" dirty="0">
                <a:solidFill>
                  <a:srgbClr val="002060"/>
                </a:solidFill>
                <a:latin typeface="+mn-lt"/>
                <a:cs typeface="Times New Roman" pitchFamily="18" charset="0"/>
              </a:rPr>
              <a:t>» </a:t>
            </a:r>
            <a:endParaRPr lang="ru-RU" sz="2800" dirty="0">
              <a:solidFill>
                <a:srgbClr val="002060"/>
              </a:solidFill>
              <a:latin typeface="+mn-lt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002060"/>
              </a:solidFill>
              <a:latin typeface="+mn-lt"/>
              <a:cs typeface="Times New Roman" pitchFamily="18" charset="0"/>
            </a:endParaRPr>
          </a:p>
          <a:p>
            <a:pPr lvl="0" algn="ctr"/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n-lt"/>
              <a:cs typeface="Times New Roman" pitchFamily="18" charset="0"/>
            </a:endParaRPr>
          </a:p>
        </p:txBody>
      </p:sp>
      <p:graphicFrame>
        <p:nvGraphicFramePr>
          <p:cNvPr id="10" name="Схема 9">
            <a:extLst>
              <a:ext uri="{FF2B5EF4-FFF2-40B4-BE49-F238E27FC236}">
                <a16:creationId xmlns:a16="http://schemas.microsoft.com/office/drawing/2014/main" id="{A960C608-6338-AF45-9B09-F994249E2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84201738"/>
              </p:ext>
            </p:extLst>
          </p:nvPr>
        </p:nvGraphicFramePr>
        <p:xfrm>
          <a:off x="251520" y="1988840"/>
          <a:ext cx="4249991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438906E-464F-3844-B5CA-EF81FFB3C79E}"/>
              </a:ext>
            </a:extLst>
          </p:cNvPr>
          <p:cNvSpPr/>
          <p:nvPr/>
        </p:nvSpPr>
        <p:spPr>
          <a:xfrm>
            <a:off x="251520" y="6110072"/>
            <a:ext cx="46299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/>
            <a:r>
              <a:rPr lang="ru-RU" sz="900" dirty="0">
                <a:solidFill>
                  <a:srgbClr val="002060"/>
                </a:solidFill>
                <a:latin typeface="+mn-lt"/>
              </a:rPr>
              <a:t>* </a:t>
            </a:r>
            <a:r>
              <a:rPr lang="en-US" sz="900" dirty="0">
                <a:solidFill>
                  <a:srgbClr val="002060"/>
                </a:solidFill>
                <a:latin typeface="+mn-lt"/>
              </a:rPr>
              <a:t>Cynthia E. Herzog, Richard J. Andrassy and </a:t>
            </a:r>
            <a:r>
              <a:rPr lang="en-US" sz="900" dirty="0" err="1">
                <a:solidFill>
                  <a:srgbClr val="002060"/>
                </a:solidFill>
                <a:latin typeface="+mn-lt"/>
              </a:rPr>
              <a:t>Farzin</a:t>
            </a:r>
            <a:r>
              <a:rPr lang="en-US" sz="9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900" dirty="0" err="1">
                <a:solidFill>
                  <a:srgbClr val="002060"/>
                </a:solidFill>
                <a:latin typeface="+mn-lt"/>
              </a:rPr>
              <a:t>Eftekhari</a:t>
            </a:r>
            <a:r>
              <a:rPr lang="ru-RU" sz="9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900" dirty="0">
                <a:solidFill>
                  <a:srgbClr val="002060"/>
                </a:solidFill>
                <a:latin typeface="+mn-lt"/>
              </a:rPr>
              <a:t>Childhood Cancers: Hepatoblastoma</a:t>
            </a:r>
            <a:r>
              <a:rPr lang="ru-RU" sz="900" dirty="0">
                <a:solidFill>
                  <a:srgbClr val="002060"/>
                </a:solidFill>
                <a:latin typeface="+mn-lt"/>
              </a:rPr>
              <a:t> // </a:t>
            </a:r>
            <a:r>
              <a:rPr lang="en-US" sz="900" dirty="0">
                <a:solidFill>
                  <a:srgbClr val="002060"/>
                </a:solidFill>
                <a:latin typeface="+mn-lt"/>
              </a:rPr>
              <a:t>The Oncologist </a:t>
            </a:r>
            <a:r>
              <a:rPr lang="ru-RU" sz="900" dirty="0">
                <a:solidFill>
                  <a:srgbClr val="002060"/>
                </a:solidFill>
                <a:latin typeface="+mn-lt"/>
              </a:rPr>
              <a:t>(</a:t>
            </a:r>
            <a:r>
              <a:rPr lang="en-US" sz="900" dirty="0" err="1">
                <a:solidFill>
                  <a:srgbClr val="002060"/>
                </a:solidFill>
                <a:latin typeface="+mn-lt"/>
              </a:rPr>
              <a:t>december</a:t>
            </a:r>
            <a:r>
              <a:rPr lang="en-US" sz="900" dirty="0">
                <a:solidFill>
                  <a:srgbClr val="002060"/>
                </a:solidFill>
                <a:latin typeface="+mn-lt"/>
              </a:rPr>
              <a:t> 20</a:t>
            </a:r>
            <a:r>
              <a:rPr lang="ru-RU" sz="900" dirty="0">
                <a:solidFill>
                  <a:srgbClr val="002060"/>
                </a:solidFill>
                <a:latin typeface="+mn-lt"/>
              </a:rPr>
              <a:t>1</a:t>
            </a:r>
            <a:r>
              <a:rPr lang="en-US" sz="900" dirty="0">
                <a:solidFill>
                  <a:srgbClr val="002060"/>
                </a:solidFill>
                <a:latin typeface="+mn-lt"/>
              </a:rPr>
              <a:t>0) vol. 5 no. 6 </a:t>
            </a:r>
            <a:r>
              <a:rPr lang="ru-RU" sz="900" dirty="0">
                <a:solidFill>
                  <a:srgbClr val="002060"/>
                </a:solidFill>
                <a:latin typeface="+mn-lt"/>
              </a:rPr>
              <a:t>: </a:t>
            </a:r>
            <a:r>
              <a:rPr lang="en-US" sz="900" dirty="0">
                <a:solidFill>
                  <a:srgbClr val="002060"/>
                </a:solidFill>
                <a:latin typeface="+mn-lt"/>
              </a:rPr>
              <a:t>445-453</a:t>
            </a:r>
            <a:endParaRPr lang="ru-RU" sz="9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840520" y="2038229"/>
            <a:ext cx="396044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b="1" dirty="0">
                <a:solidFill>
                  <a:srgbClr val="002060"/>
                </a:solidFill>
                <a:latin typeface="+mn-lt"/>
              </a:rPr>
              <a:t>МЕТА  РОБОТИ: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Покращити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результати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хірургічного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лікування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дітей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з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гепатобластомою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за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рахунок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розробки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нових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способів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хірургічного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лікування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та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вдосконалення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лікувально-діагностичного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алгоритму.</a:t>
            </a:r>
            <a:endParaRPr lang="ru-RU" sz="1600" dirty="0">
              <a:solidFill>
                <a:srgbClr val="002060"/>
              </a:solidFill>
              <a:latin typeface="+mn-lt"/>
            </a:endParaRPr>
          </a:p>
          <a:p>
            <a:pPr algn="just"/>
            <a:endParaRPr lang="ru-RU" sz="1600" b="1" dirty="0">
              <a:solidFill>
                <a:srgbClr val="002060"/>
              </a:solidFill>
              <a:latin typeface="+mn-lt"/>
            </a:endParaRPr>
          </a:p>
          <a:p>
            <a:pPr algn="just"/>
            <a:r>
              <a:rPr lang="ru-RU" sz="1600" b="1" dirty="0">
                <a:solidFill>
                  <a:srgbClr val="002060"/>
                </a:solidFill>
                <a:latin typeface="+mn-lt"/>
              </a:rPr>
              <a:t>ОБ’ЄКТ ДОСЛІДЖЕННЯ: </a:t>
            </a:r>
            <a:r>
              <a:rPr lang="ru-RU" sz="1600" dirty="0" err="1">
                <a:solidFill>
                  <a:srgbClr val="002060"/>
                </a:solidFill>
                <a:latin typeface="+mn-lt"/>
              </a:rPr>
              <a:t>Гепатобластома</a:t>
            </a:r>
            <a:endParaRPr lang="ru-RU" sz="1600" dirty="0">
              <a:solidFill>
                <a:srgbClr val="002060"/>
              </a:solidFill>
              <a:latin typeface="+mn-lt"/>
            </a:endParaRPr>
          </a:p>
          <a:p>
            <a:pPr algn="just"/>
            <a:endParaRPr lang="ru-RU" sz="1600" dirty="0">
              <a:solidFill>
                <a:srgbClr val="002060"/>
              </a:solidFill>
              <a:latin typeface="+mn-lt"/>
            </a:endParaRPr>
          </a:p>
          <a:p>
            <a:pPr algn="just"/>
            <a:r>
              <a:rPr lang="ru-RU" sz="1600" b="1" dirty="0">
                <a:solidFill>
                  <a:srgbClr val="002060"/>
                </a:solidFill>
                <a:latin typeface="+mn-lt"/>
              </a:rPr>
              <a:t>ПРЕДМЕТ ДОСЛІДЖЕННЯ: </a:t>
            </a:r>
            <a:r>
              <a:rPr lang="uk-UA" sz="1600" dirty="0">
                <a:solidFill>
                  <a:srgbClr val="002060"/>
                </a:solidFill>
                <a:latin typeface="+mn-lt"/>
              </a:rPr>
              <a:t>Резекційні та трансплантаційні способи лікування </a:t>
            </a:r>
            <a:r>
              <a:rPr lang="uk-UA" sz="1600" dirty="0" err="1">
                <a:solidFill>
                  <a:srgbClr val="002060"/>
                </a:solidFill>
                <a:latin typeface="+mn-lt"/>
              </a:rPr>
              <a:t>гепатобластоми</a:t>
            </a:r>
            <a:endParaRPr lang="ru-RU" sz="1600" dirty="0">
              <a:solidFill>
                <a:srgbClr val="00206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>
            <a:extLst>
              <a:ext uri="{FF2B5EF4-FFF2-40B4-BE49-F238E27FC236}">
                <a16:creationId xmlns:a16="http://schemas.microsoft.com/office/drawing/2014/main" id="{D47F0922-C38E-624C-B3D1-93B3E7CD3C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0" t="13680" r="28590" b="10197"/>
          <a:stretch/>
        </p:blipFill>
        <p:spPr>
          <a:xfrm>
            <a:off x="6444208" y="3861048"/>
            <a:ext cx="2259251" cy="2520280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F61CA0-24E4-7A4B-87CE-1F79A5D89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084" y="116633"/>
            <a:ext cx="8884443" cy="648071"/>
          </a:xfrm>
        </p:spPr>
        <p:txBody>
          <a:bodyPr>
            <a:noAutofit/>
          </a:bodyPr>
          <a:lstStyle/>
          <a:p>
            <a:r>
              <a:rPr lang="uk-UA" sz="2400" dirty="0">
                <a:solidFill>
                  <a:srgbClr val="002060"/>
                </a:solidFill>
              </a:rPr>
              <a:t>Дизайн дослідження та характеристика пацієнтів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7BBC575-54BC-E84B-8124-F36D5F03B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192049"/>
              </p:ext>
            </p:extLst>
          </p:nvPr>
        </p:nvGraphicFramePr>
        <p:xfrm>
          <a:off x="305024" y="3599919"/>
          <a:ext cx="5851152" cy="3247422"/>
        </p:xfrm>
        <a:graphic>
          <a:graphicData uri="http://schemas.openxmlformats.org/drawingml/2006/table">
            <a:tbl>
              <a:tblPr/>
              <a:tblGrid>
                <a:gridCol w="2926227">
                  <a:extLst>
                    <a:ext uri="{9D8B030D-6E8A-4147-A177-3AD203B41FA5}">
                      <a16:colId xmlns:a16="http://schemas.microsoft.com/office/drawing/2014/main" val="2843847739"/>
                    </a:ext>
                  </a:extLst>
                </a:gridCol>
                <a:gridCol w="1154574">
                  <a:extLst>
                    <a:ext uri="{9D8B030D-6E8A-4147-A177-3AD203B41FA5}">
                      <a16:colId xmlns:a16="http://schemas.microsoft.com/office/drawing/2014/main" val="182909227"/>
                    </a:ext>
                  </a:extLst>
                </a:gridCol>
                <a:gridCol w="1000632">
                  <a:extLst>
                    <a:ext uri="{9D8B030D-6E8A-4147-A177-3AD203B41FA5}">
                      <a16:colId xmlns:a16="http://schemas.microsoft.com/office/drawing/2014/main" val="747947466"/>
                    </a:ext>
                  </a:extLst>
                </a:gridCol>
                <a:gridCol w="769719">
                  <a:extLst>
                    <a:ext uri="{9D8B030D-6E8A-4147-A177-3AD203B41FA5}">
                      <a16:colId xmlns:a16="http://schemas.microsoft.com/office/drawing/2014/main" val="1770425571"/>
                    </a:ext>
                  </a:extLst>
                </a:gridCol>
              </a:tblGrid>
              <a:tr h="621042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Xapa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кт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ep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н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тнк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</a:t>
                      </a:r>
                    </a:p>
                  </a:txBody>
                  <a:tcPr marL="9185" marR="9185" marT="6123" marB="6123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Pe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з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e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кційн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 </a:t>
                      </a:r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rpy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 (n=81)</a:t>
                      </a:r>
                    </a:p>
                  </a:txBody>
                  <a:tcPr marL="9185" marR="9185" marT="6123" marB="612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Tpa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н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пл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н-т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ційн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 </a:t>
                      </a:r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rpy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 (n=9)</a:t>
                      </a:r>
                    </a:p>
                  </a:txBody>
                  <a:tcPr marL="9185" marR="9185" marT="6123" marB="612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P</a:t>
                      </a:r>
                    </a:p>
                  </a:txBody>
                  <a:tcPr marL="9185" marR="9185" marT="6123" marB="6123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6907957"/>
                  </a:ext>
                </a:extLst>
              </a:tr>
              <a:tr h="216054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Bi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к, м</a:t>
                      </a:r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ic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.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28 (6−59)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39 (8−66)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0,65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1193398"/>
                  </a:ext>
                </a:extLst>
              </a:tr>
              <a:tr h="276906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ть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 (ч/ж)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58/23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6.3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0,84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249432"/>
                  </a:ext>
                </a:extLst>
              </a:tr>
              <a:tr h="418548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Heoa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д’юв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нтн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 xi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м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io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</a:t>
                      </a:r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epa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</a:t>
                      </a:r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я, 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n (%)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65 (80%)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9 (100%)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0,2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3220764"/>
                  </a:ext>
                </a:extLst>
              </a:tr>
              <a:tr h="216054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AFP ≥ 100 ng/ml, n (%)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60 (74%)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9 (100%)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0,18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2898786"/>
                  </a:ext>
                </a:extLst>
              </a:tr>
              <a:tr h="216054">
                <a:tc>
                  <a:txBody>
                    <a:bodyPr/>
                    <a:lstStyle/>
                    <a:p>
                      <a:pPr rtl="0" fontAlgn="t"/>
                      <a:r>
                        <a:rPr lang="el-G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Π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o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з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e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ч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нк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o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в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 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м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e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ac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зи, 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n(%)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 (7%)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−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0,48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900386"/>
                  </a:ext>
                </a:extLst>
              </a:tr>
              <a:tr h="216054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Б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л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ipy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б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н (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mmol/l)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24,7±7,2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28,3±9,5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0,56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5361132"/>
                  </a:ext>
                </a:extLst>
              </a:tr>
              <a:tr h="216054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ACT (U/L)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52,7±7,4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65,2±8,6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0,74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9940615"/>
                  </a:ext>
                </a:extLst>
              </a:tr>
              <a:tr h="216054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Л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T (U/L)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67,6±6,3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76,4±7,3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0,76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3352433"/>
                  </a:ext>
                </a:extLst>
              </a:tr>
              <a:tr h="216054">
                <a:tc>
                  <a:txBody>
                    <a:bodyPr/>
                    <a:lstStyle/>
                    <a:p>
                      <a:pPr rtl="0" fontAlgn="t"/>
                      <a:r>
                        <a:rPr lang="el-GR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Π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po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po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мбін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o</a:t>
                      </a: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вий ч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ac, c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17,6±1,2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18,5±2,5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0,85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9379274"/>
                  </a:ext>
                </a:extLst>
              </a:tr>
              <a:tr h="418548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Pe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ф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pa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кт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ep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н</a:t>
                      </a:r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ic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ть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 д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o xi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м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io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</a:t>
                      </a:r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epa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</a:t>
                      </a:r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iï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, n (%)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20 (24,7%)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5 (66,6%)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0,034*</a:t>
                      </a:r>
                    </a:p>
                  </a:txBody>
                  <a:tcPr marL="9185" marR="9185" marT="6123" marB="6123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9093629"/>
                  </a:ext>
                </a:extLst>
              </a:tr>
            </a:tbl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B4DC01F-1D32-A44C-8D6B-8FE7B1A7BF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688" y="1007632"/>
            <a:ext cx="2545887" cy="2106431"/>
          </a:xfrm>
          <a:prstGeom prst="rect">
            <a:avLst/>
          </a:prstGeom>
        </p:spPr>
      </p:pic>
      <p:pic>
        <p:nvPicPr>
          <p:cNvPr id="9" name="Объект 4">
            <a:extLst>
              <a:ext uri="{FF2B5EF4-FFF2-40B4-BE49-F238E27FC236}">
                <a16:creationId xmlns:a16="http://schemas.microsoft.com/office/drawing/2014/main" id="{C9D45901-F578-D044-9C80-2AE92195773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91"/>
          <a:stretch/>
        </p:blipFill>
        <p:spPr>
          <a:xfrm>
            <a:off x="305024" y="800181"/>
            <a:ext cx="5851152" cy="2799738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40969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831BFA-39C3-144B-A06D-19CF6AD1B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946" y="404664"/>
            <a:ext cx="7886700" cy="692498"/>
          </a:xfrm>
        </p:spPr>
        <p:txBody>
          <a:bodyPr>
            <a:noAutofit/>
          </a:bodyPr>
          <a:lstStyle/>
          <a:p>
            <a:r>
              <a:rPr lang="ru-RU" sz="1800" b="1" dirty="0" err="1">
                <a:solidFill>
                  <a:srgbClr val="002060"/>
                </a:solidFill>
                <a:latin typeface="+mn-lt"/>
              </a:rPr>
              <a:t>Класифікація</a:t>
            </a:r>
            <a:r>
              <a:rPr lang="ru-RU" sz="18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+mn-lt"/>
              </a:rPr>
              <a:t>груп</a:t>
            </a:r>
            <a:r>
              <a:rPr lang="ru-RU" sz="18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+mn-lt"/>
              </a:rPr>
              <a:t>ризику</a:t>
            </a:r>
            <a:r>
              <a:rPr lang="ru-RU" sz="18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+mn-lt"/>
              </a:rPr>
              <a:t>гепатобластом</a:t>
            </a:r>
            <a:r>
              <a:rPr lang="ru-RU" sz="1800" b="1" dirty="0">
                <a:solidFill>
                  <a:srgbClr val="002060"/>
                </a:solidFill>
                <a:latin typeface="+mn-lt"/>
              </a:rPr>
              <a:t> по </a:t>
            </a:r>
            <a:r>
              <a:rPr lang="ru-RU" sz="1800" b="1" dirty="0" err="1">
                <a:solidFill>
                  <a:srgbClr val="002060"/>
                </a:solidFill>
                <a:latin typeface="+mn-lt"/>
              </a:rPr>
              <a:t>системі</a:t>
            </a:r>
            <a:r>
              <a:rPr lang="ru-RU" sz="18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+mn-lt"/>
              </a:rPr>
              <a:t>CHICS (Children’s Hepatic Tumors International Collaboration`s Stratification)</a:t>
            </a:r>
            <a:endParaRPr lang="uk-UA" sz="1800" dirty="0">
              <a:solidFill>
                <a:srgbClr val="002060"/>
              </a:solidFill>
              <a:latin typeface="+mn-lt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25E88896-E4C5-F744-8F43-63279F835B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340788"/>
              </p:ext>
            </p:extLst>
          </p:nvPr>
        </p:nvGraphicFramePr>
        <p:xfrm>
          <a:off x="624745" y="1261267"/>
          <a:ext cx="8047806" cy="3947844"/>
        </p:xfrm>
        <a:graphic>
          <a:graphicData uri="http://schemas.openxmlformats.org/drawingml/2006/table">
            <a:tbl>
              <a:tblPr firstRow="1" lastRow="1" bandRow="1">
                <a:tableStyleId>{69012ECD-51FC-41F1-AA8D-1B2483CD663E}</a:tableStyleId>
              </a:tblPr>
              <a:tblGrid>
                <a:gridCol w="1158224">
                  <a:extLst>
                    <a:ext uri="{9D8B030D-6E8A-4147-A177-3AD203B41FA5}">
                      <a16:colId xmlns:a16="http://schemas.microsoft.com/office/drawing/2014/main" val="2971726069"/>
                    </a:ext>
                  </a:extLst>
                </a:gridCol>
                <a:gridCol w="1873713">
                  <a:extLst>
                    <a:ext uri="{9D8B030D-6E8A-4147-A177-3AD203B41FA5}">
                      <a16:colId xmlns:a16="http://schemas.microsoft.com/office/drawing/2014/main" val="206202131"/>
                    </a:ext>
                  </a:extLst>
                </a:gridCol>
                <a:gridCol w="1708386">
                  <a:extLst>
                    <a:ext uri="{9D8B030D-6E8A-4147-A177-3AD203B41FA5}">
                      <a16:colId xmlns:a16="http://schemas.microsoft.com/office/drawing/2014/main" val="3082967302"/>
                    </a:ext>
                  </a:extLst>
                </a:gridCol>
                <a:gridCol w="1817928">
                  <a:extLst>
                    <a:ext uri="{9D8B030D-6E8A-4147-A177-3AD203B41FA5}">
                      <a16:colId xmlns:a16="http://schemas.microsoft.com/office/drawing/2014/main" val="3617527771"/>
                    </a:ext>
                  </a:extLst>
                </a:gridCol>
                <a:gridCol w="1489555">
                  <a:extLst>
                    <a:ext uri="{9D8B030D-6E8A-4147-A177-3AD203B41FA5}">
                      <a16:colId xmlns:a16="http://schemas.microsoft.com/office/drawing/2014/main" val="3248975903"/>
                    </a:ext>
                  </a:extLst>
                </a:gridCol>
              </a:tblGrid>
              <a:tr h="724857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Групи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ризику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LR (low risk) – </a:t>
                      </a: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група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низького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ризику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>
                          <a:solidFill>
                            <a:schemeClr val="bg1"/>
                          </a:solidFill>
                          <a:effectLst/>
                        </a:rPr>
                        <a:t>IR (intermediate risk) – </a:t>
                      </a:r>
                      <a:r>
                        <a:rPr lang="ru-RU" sz="1200" b="1">
                          <a:solidFill>
                            <a:schemeClr val="bg1"/>
                          </a:solidFill>
                          <a:effectLst/>
                        </a:rPr>
                        <a:t>група среднього ризику</a:t>
                      </a:r>
                      <a:endParaRPr lang="ru-RU" sz="1200" b="1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HR (high risk) – </a:t>
                      </a: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група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високого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ризику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VHR (very high risk) – </a:t>
                      </a: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група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вкрай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високого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chemeClr val="bg1"/>
                          </a:solidFill>
                          <a:effectLst/>
                        </a:rPr>
                        <a:t>ризику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extLst>
                  <a:ext uri="{0D108BD9-81ED-4DB2-BD59-A6C34878D82A}">
                    <a16:rowId xmlns:a16="http://schemas.microsoft.com/office/drawing/2014/main" val="565812172"/>
                  </a:ext>
                </a:extLst>
              </a:tr>
              <a:tr h="324514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</a:rPr>
                        <a:t>Метастази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</a:rPr>
                        <a:t>М(-)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</a:rPr>
                        <a:t>М(-)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</a:rPr>
                        <a:t>М(-)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</a:rPr>
                        <a:t>М(+)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extLst>
                  <a:ext uri="{0D108BD9-81ED-4DB2-BD59-A6C34878D82A}">
                    <a16:rowId xmlns:a16="http://schemas.microsoft.com/office/drawing/2014/main" val="1104739636"/>
                  </a:ext>
                </a:extLst>
              </a:tr>
              <a:tr h="594813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VPERF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—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, (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будь-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який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AFP, 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будь-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який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вік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endParaRPr lang="ru-RU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</a:rPr>
                        <a:t>-</a:t>
                      </a:r>
                      <a:endParaRPr lang="ru-UA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VPERF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+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 , 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та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вік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&lt;8 лет (будь-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який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AFP)</a:t>
                      </a:r>
                      <a:endParaRPr lang="en-US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VPERF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+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і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вік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≥8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років</a:t>
                      </a:r>
                      <a:endParaRPr lang="ru-RU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extLst>
                  <a:ext uri="{0D108BD9-81ED-4DB2-BD59-A6C34878D82A}">
                    <a16:rowId xmlns:a16="http://schemas.microsoft.com/office/drawing/2014/main" val="858073535"/>
                  </a:ext>
                </a:extLst>
              </a:tr>
              <a:tr h="594813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</a:rPr>
                        <a:t>II</a:t>
                      </a:r>
                      <a:endParaRPr lang="en-US" sz="1200" b="1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VPERF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—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вік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&lt; 3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років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та 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AFP &gt;1,000 ng/mL</a:t>
                      </a:r>
                      <a:endParaRPr lang="en-US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VPERF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—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вік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&lt; 3років, та 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AFP 100-1,000 ng/mL</a:t>
                      </a:r>
                      <a:endParaRPr lang="en-US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0">
                          <a:solidFill>
                            <a:srgbClr val="002060"/>
                          </a:solidFill>
                          <a:effectLst/>
                        </a:rPr>
                        <a:t>Вік 3-7 роки, та/або </a:t>
                      </a:r>
                      <a:r>
                        <a:rPr lang="en-US" sz="1200" b="0">
                          <a:solidFill>
                            <a:srgbClr val="002060"/>
                          </a:solidFill>
                          <a:effectLst/>
                        </a:rPr>
                        <a:t>VPERF +</a:t>
                      </a:r>
                      <a:endParaRPr lang="en-US" sz="1200" b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0">
                          <a:solidFill>
                            <a:srgbClr val="002060"/>
                          </a:solidFill>
                          <a:effectLst/>
                        </a:rPr>
                        <a:t>AFP &lt;100 ng/mL, </a:t>
                      </a:r>
                      <a:r>
                        <a:rPr lang="ru-RU" sz="1200" b="0">
                          <a:solidFill>
                            <a:srgbClr val="002060"/>
                          </a:solidFill>
                          <a:effectLst/>
                        </a:rPr>
                        <a:t>та/або вік ≥8 років</a:t>
                      </a:r>
                      <a:endParaRPr lang="ru-RU" sz="1200" b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extLst>
                  <a:ext uri="{0D108BD9-81ED-4DB2-BD59-A6C34878D82A}">
                    <a16:rowId xmlns:a16="http://schemas.microsoft.com/office/drawing/2014/main" val="516330835"/>
                  </a:ext>
                </a:extLst>
              </a:tr>
              <a:tr h="724857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</a:rPr>
                        <a:t>III</a:t>
                      </a:r>
                      <a:endParaRPr lang="en-US" sz="1200" b="1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</a:rPr>
                        <a:t>-</a:t>
                      </a:r>
                      <a:endParaRPr lang="ru-UA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VPERF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—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та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вік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&lt; 3років, та 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AFP &gt;1,000 ng/mL</a:t>
                      </a:r>
                      <a:endParaRPr lang="en-US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Вік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3-7 роки, та/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або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VPERF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(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+</a:t>
                      </a:r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</a:rPr>
                        <a:t>)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, 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та/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або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AFP 100-1,000 ng/mL</a:t>
                      </a:r>
                      <a:endParaRPr lang="en-US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AFP &lt;100 ng/mL, 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та/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або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вік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≥8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років</a:t>
                      </a:r>
                      <a:endParaRPr lang="ru-RU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extLst>
                  <a:ext uri="{0D108BD9-81ED-4DB2-BD59-A6C34878D82A}">
                    <a16:rowId xmlns:a16="http://schemas.microsoft.com/office/drawing/2014/main" val="2485114531"/>
                  </a:ext>
                </a:extLst>
              </a:tr>
              <a:tr h="49199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</a:rPr>
                        <a:t>IV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</a:rPr>
                        <a:t>-</a:t>
                      </a:r>
                      <a:endParaRPr lang="ru-UA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</a:rPr>
                        <a:t>-</a:t>
                      </a:r>
                      <a:endParaRPr lang="ru-UA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AFP &gt;100 ng/mL</a:t>
                      </a:r>
                      <a:endParaRPr lang="en-US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0" dirty="0">
                          <a:solidFill>
                            <a:srgbClr val="002060"/>
                          </a:solidFill>
                          <a:effectLst/>
                        </a:rPr>
                        <a:t>AFP &lt;100 ng/mL, 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та/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або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вік</a:t>
                      </a:r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</a:rPr>
                        <a:t> ≥8 </a:t>
                      </a:r>
                      <a:r>
                        <a:rPr lang="ru-RU" sz="1200" b="0" dirty="0" err="1">
                          <a:solidFill>
                            <a:srgbClr val="002060"/>
                          </a:solidFill>
                          <a:effectLst/>
                        </a:rPr>
                        <a:t>років</a:t>
                      </a:r>
                      <a:endParaRPr lang="ru-RU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extLst>
                  <a:ext uri="{0D108BD9-81ED-4DB2-BD59-A6C34878D82A}">
                    <a16:rowId xmlns:a16="http://schemas.microsoft.com/office/drawing/2014/main" val="2737838385"/>
                  </a:ext>
                </a:extLst>
              </a:tr>
              <a:tr h="491995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Кількість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пацієнтів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15474" marR="15474" marT="10316" marB="10316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47</a:t>
                      </a:r>
                    </a:p>
                  </a:txBody>
                  <a:tcPr marL="15474" marR="15474" marT="10316" marB="10316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uk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en-US" sz="1200" b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5474" marR="15474" marT="10316" marB="10316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15474" marR="15474" marT="10316" marB="10316" anchor="ctr"/>
                </a:tc>
                <a:extLst>
                  <a:ext uri="{0D108BD9-81ED-4DB2-BD59-A6C34878D82A}">
                    <a16:rowId xmlns:a16="http://schemas.microsoft.com/office/drawing/2014/main" val="254038585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A7A4FDEA-E901-8B4C-AC7D-2972F06DB223}"/>
              </a:ext>
            </a:extLst>
          </p:cNvPr>
          <p:cNvSpPr txBox="1"/>
          <p:nvPr/>
        </p:nvSpPr>
        <p:spPr>
          <a:xfrm>
            <a:off x="620946" y="5373216"/>
            <a:ext cx="82638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en-US" sz="1400" dirty="0">
                <a:solidFill>
                  <a:srgbClr val="002060"/>
                </a:solidFill>
                <a:latin typeface="+mn-lt"/>
              </a:rPr>
              <a:t>VPERF +</a:t>
            </a:r>
            <a:r>
              <a:rPr lang="uk-UA" sz="1400" dirty="0">
                <a:solidFill>
                  <a:srgbClr val="002060"/>
                </a:solidFill>
                <a:latin typeface="+mn-lt"/>
              </a:rPr>
              <a:t> =</a:t>
            </a:r>
            <a:r>
              <a:rPr lang="en-US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один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або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більше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із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наступних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критеріїв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: </a:t>
            </a:r>
            <a:r>
              <a:rPr lang="en-US" sz="1400" dirty="0">
                <a:solidFill>
                  <a:srgbClr val="002060"/>
                </a:solidFill>
                <a:latin typeface="+mn-lt"/>
              </a:rPr>
              <a:t>V -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інвазія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печінкових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вен/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нижньої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порожнистої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вени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; </a:t>
            </a:r>
            <a:r>
              <a:rPr lang="en-US" sz="1400" dirty="0">
                <a:solidFill>
                  <a:srgbClr val="002060"/>
                </a:solidFill>
                <a:latin typeface="+mn-lt"/>
              </a:rPr>
              <a:t>P –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інвазія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ворітної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вени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; Е –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поширення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пухлини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позапечінково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; </a:t>
            </a:r>
            <a:r>
              <a:rPr lang="en-US" sz="1400" dirty="0">
                <a:solidFill>
                  <a:srgbClr val="002060"/>
                </a:solidFill>
                <a:latin typeface="+mn-lt"/>
              </a:rPr>
              <a:t>R -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розрив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пухлини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; </a:t>
            </a:r>
            <a:r>
              <a:rPr lang="en-US" sz="1400" dirty="0">
                <a:solidFill>
                  <a:srgbClr val="002060"/>
                </a:solidFill>
                <a:latin typeface="+mn-lt"/>
              </a:rPr>
              <a:t>F –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мультифокальне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враження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; </a:t>
            </a:r>
            <a:r>
              <a:rPr lang="en-US" sz="1400" dirty="0">
                <a:solidFill>
                  <a:srgbClr val="002060"/>
                </a:solidFill>
                <a:latin typeface="+mn-lt"/>
              </a:rPr>
              <a:t>AFP - </a:t>
            </a:r>
            <a:r>
              <a:rPr lang="el-GR" sz="1400" dirty="0">
                <a:solidFill>
                  <a:srgbClr val="002060"/>
                </a:solidFill>
                <a:latin typeface="+mn-lt"/>
              </a:rPr>
              <a:t>α-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фетопротеїн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; М +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віддалені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+mn-lt"/>
              </a:rPr>
              <a:t>метастази</a:t>
            </a:r>
            <a:endParaRPr lang="ru-RU" sz="1400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261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9B4874-2AA9-314F-B2C1-09A6DEB41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453368"/>
            <a:ext cx="8424936" cy="677726"/>
          </a:xfrm>
        </p:spPr>
        <p:txBody>
          <a:bodyPr>
            <a:noAutofit/>
          </a:bodyPr>
          <a:lstStyle/>
          <a:p>
            <a:r>
              <a:rPr lang="uk-UA" sz="2800" b="1" dirty="0">
                <a:solidFill>
                  <a:srgbClr val="002060"/>
                </a:solidFill>
              </a:rPr>
              <a:t>Характеристика резекційних та трансплантаційних оперативних </a:t>
            </a:r>
            <a:r>
              <a:rPr lang="uk-UA" sz="2800" b="1" dirty="0" err="1">
                <a:solidFill>
                  <a:srgbClr val="002060"/>
                </a:solidFill>
              </a:rPr>
              <a:t>втручань</a:t>
            </a:r>
            <a:endParaRPr lang="uk-UA" sz="28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>
            <a:extLst>
              <a:ext uri="{FF2B5EF4-FFF2-40B4-BE49-F238E27FC236}">
                <a16:creationId xmlns:a16="http://schemas.microsoft.com/office/drawing/2014/main" id="{079799E9-BB72-1946-A220-84B9061C70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3967240"/>
              </p:ext>
            </p:extLst>
          </p:nvPr>
        </p:nvGraphicFramePr>
        <p:xfrm>
          <a:off x="305526" y="1412777"/>
          <a:ext cx="4806534" cy="4446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3">
            <a:extLst>
              <a:ext uri="{FF2B5EF4-FFF2-40B4-BE49-F238E27FC236}">
                <a16:creationId xmlns:a16="http://schemas.microsoft.com/office/drawing/2014/main" id="{EC7F1117-A093-EB47-9B79-70207501C3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8575456"/>
              </p:ext>
            </p:extLst>
          </p:nvPr>
        </p:nvGraphicFramePr>
        <p:xfrm>
          <a:off x="5220072" y="1412776"/>
          <a:ext cx="3510390" cy="4446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54226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0D9253-F234-9441-91BD-56B3F6749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58" y="476672"/>
            <a:ext cx="9073008" cy="864096"/>
          </a:xfrm>
        </p:spPr>
        <p:txBody>
          <a:bodyPr>
            <a:no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+mn-lt"/>
              </a:rPr>
              <a:t>Способи реконструкції судин при трансплантації печінк</a:t>
            </a:r>
            <a:r>
              <a:rPr lang="uk-UA" sz="2800" b="1" dirty="0">
                <a:solidFill>
                  <a:srgbClr val="002060"/>
                </a:solidFill>
              </a:rPr>
              <a:t>и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BFDE1CB3-153E-7548-BBF9-22880DFC22C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6841863"/>
              </p:ext>
            </p:extLst>
          </p:nvPr>
        </p:nvGraphicFramePr>
        <p:xfrm>
          <a:off x="683568" y="1844824"/>
          <a:ext cx="7398822" cy="4070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0243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EA3394-35F4-9242-93CC-6B5663500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404665"/>
            <a:ext cx="8550950" cy="864096"/>
          </a:xfrm>
        </p:spPr>
        <p:txBody>
          <a:bodyPr>
            <a:normAutofit fontScale="90000"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Отримані результати: порівняння показників післяопераційного періоду в трансплантаційній та резекційній групах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645E08E1-5520-A046-88BB-907D011B3D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029858"/>
              </p:ext>
            </p:extLst>
          </p:nvPr>
        </p:nvGraphicFramePr>
        <p:xfrm>
          <a:off x="595059" y="1340766"/>
          <a:ext cx="5821153" cy="2593893"/>
        </p:xfrm>
        <a:graphic>
          <a:graphicData uri="http://schemas.openxmlformats.org/drawingml/2006/table">
            <a:tbl>
              <a:tblPr/>
              <a:tblGrid>
                <a:gridCol w="2016040">
                  <a:extLst>
                    <a:ext uri="{9D8B030D-6E8A-4147-A177-3AD203B41FA5}">
                      <a16:colId xmlns:a16="http://schemas.microsoft.com/office/drawing/2014/main" val="4270232051"/>
                    </a:ext>
                  </a:extLst>
                </a:gridCol>
                <a:gridCol w="1570364">
                  <a:extLst>
                    <a:ext uri="{9D8B030D-6E8A-4147-A177-3AD203B41FA5}">
                      <a16:colId xmlns:a16="http://schemas.microsoft.com/office/drawing/2014/main" val="898310808"/>
                    </a:ext>
                  </a:extLst>
                </a:gridCol>
                <a:gridCol w="1570364">
                  <a:extLst>
                    <a:ext uri="{9D8B030D-6E8A-4147-A177-3AD203B41FA5}">
                      <a16:colId xmlns:a16="http://schemas.microsoft.com/office/drawing/2014/main" val="3021957102"/>
                    </a:ext>
                  </a:extLst>
                </a:gridCol>
                <a:gridCol w="664385">
                  <a:extLst>
                    <a:ext uri="{9D8B030D-6E8A-4147-A177-3AD203B41FA5}">
                      <a16:colId xmlns:a16="http://schemas.microsoft.com/office/drawing/2014/main" val="2797171049"/>
                    </a:ext>
                  </a:extLst>
                </a:gridCol>
              </a:tblGrid>
              <a:tr h="435110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Показник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Резекційна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група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 (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n=81)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Трансплантаційна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група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 (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n=9)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P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859104"/>
                  </a:ext>
                </a:extLst>
              </a:tr>
              <a:tr h="231640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Час 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орперації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 (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хв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.)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240±185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890±181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0,01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7720055"/>
                  </a:ext>
                </a:extLst>
              </a:tr>
              <a:tr h="231640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Крововтрата ( мл.)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205±160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460±183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0,06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404563"/>
                  </a:ext>
                </a:extLst>
              </a:tr>
              <a:tr h="231640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Чес теплової ішемії (хв.)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30±15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50±25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0,72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4888"/>
                  </a:ext>
                </a:extLst>
              </a:tr>
              <a:tr h="231640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Час холодової ішемії (хв.)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−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55±15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0,76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698065"/>
                  </a:ext>
                </a:extLst>
              </a:tr>
              <a:tr h="231640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Кількість релапаротомій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6 (11,5%)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 (12,5%)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0,93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6764286"/>
                  </a:ext>
                </a:extLst>
              </a:tr>
              <a:tr h="231640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Тривалість п/о періоду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21±7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48±17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0,04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840122"/>
                  </a:ext>
                </a:extLst>
              </a:tr>
              <a:tr h="537303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Морбідність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17,30%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11,10%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0,54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9087080"/>
                  </a:ext>
                </a:extLst>
              </a:tr>
              <a:tr h="231640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Летальність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 (5%)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 (0%)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0,95</a:t>
                      </a:r>
                    </a:p>
                  </a:txBody>
                  <a:tcPr marL="18989" marR="18989" marT="12659" marB="1265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578582"/>
                  </a:ext>
                </a:extLst>
              </a:tr>
            </a:tbl>
          </a:graphicData>
        </a:graphic>
      </p:graphicFrame>
      <p:pic>
        <p:nvPicPr>
          <p:cNvPr id="5" name="Объект 4">
            <a:extLst>
              <a:ext uri="{FF2B5EF4-FFF2-40B4-BE49-F238E27FC236}">
                <a16:creationId xmlns:a16="http://schemas.microsoft.com/office/drawing/2014/main" id="{28368DB5-71BB-CE4F-9081-4B4CC97155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8211" y="2125267"/>
            <a:ext cx="2052251" cy="1682930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4DE429F-9F9F-BB46-AAED-5408714229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146" y="4244484"/>
            <a:ext cx="1874304" cy="149179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B536BB5-CDF7-E148-83E9-DC32FF14AA5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994" y="4338823"/>
            <a:ext cx="1905921" cy="149529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9685E8C-69F6-DC47-8602-5AB444EFFE1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22" y="4383333"/>
            <a:ext cx="2009806" cy="149529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163FB8B-BCA4-FA41-8E17-5758291BBD2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350" y="4383332"/>
            <a:ext cx="1728192" cy="139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30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EA3394-35F4-9242-93CC-6B5663500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082" y="313766"/>
            <a:ext cx="8515350" cy="353690"/>
          </a:xfrm>
        </p:spPr>
        <p:txBody>
          <a:bodyPr>
            <a:noAutofit/>
          </a:bodyPr>
          <a:lstStyle/>
          <a:p>
            <a:r>
              <a:rPr lang="uk-UA" sz="2800" b="1" dirty="0">
                <a:solidFill>
                  <a:srgbClr val="002060"/>
                </a:solidFill>
              </a:rPr>
              <a:t>Отримані результати: післяопераційні ускладнення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7287B363-6477-764D-B902-47D2E7C674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251128"/>
              </p:ext>
            </p:extLst>
          </p:nvPr>
        </p:nvGraphicFramePr>
        <p:xfrm>
          <a:off x="629563" y="1596098"/>
          <a:ext cx="8046893" cy="1665592"/>
        </p:xfrm>
        <a:graphic>
          <a:graphicData uri="http://schemas.openxmlformats.org/drawingml/2006/table">
            <a:tbl>
              <a:tblPr/>
              <a:tblGrid>
                <a:gridCol w="2266822">
                  <a:extLst>
                    <a:ext uri="{9D8B030D-6E8A-4147-A177-3AD203B41FA5}">
                      <a16:colId xmlns:a16="http://schemas.microsoft.com/office/drawing/2014/main" val="2084294266"/>
                    </a:ext>
                  </a:extLst>
                </a:gridCol>
                <a:gridCol w="2124741">
                  <a:extLst>
                    <a:ext uri="{9D8B030D-6E8A-4147-A177-3AD203B41FA5}">
                      <a16:colId xmlns:a16="http://schemas.microsoft.com/office/drawing/2014/main" val="2239716006"/>
                    </a:ext>
                  </a:extLst>
                </a:gridCol>
                <a:gridCol w="2442134">
                  <a:extLst>
                    <a:ext uri="{9D8B030D-6E8A-4147-A177-3AD203B41FA5}">
                      <a16:colId xmlns:a16="http://schemas.microsoft.com/office/drawing/2014/main" val="3559793894"/>
                    </a:ext>
                  </a:extLst>
                </a:gridCol>
                <a:gridCol w="1213196">
                  <a:extLst>
                    <a:ext uri="{9D8B030D-6E8A-4147-A177-3AD203B41FA5}">
                      <a16:colId xmlns:a16="http://schemas.microsoft.com/office/drawing/2014/main" val="340805734"/>
                    </a:ext>
                  </a:extLst>
                </a:gridCol>
              </a:tblGrid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y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</a:t>
                      </a:r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нь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Резекційна група (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n=81)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Трансплантаційна група (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n=9)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P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6305196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0,64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3338098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II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0,62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9415037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IIIa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0,8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1698949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IIIb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0,64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527502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IVa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−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0,57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722209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IVb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−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0,57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75996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V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−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0,95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8412325"/>
                  </a:ext>
                </a:extLst>
              </a:tr>
            </a:tbl>
          </a:graphicData>
        </a:graphic>
      </p:graphicFrame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741A8950-A8C3-0844-AFB5-DEE245C951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948893"/>
              </p:ext>
            </p:extLst>
          </p:nvPr>
        </p:nvGraphicFramePr>
        <p:xfrm>
          <a:off x="611558" y="3743320"/>
          <a:ext cx="8064897" cy="2605309"/>
        </p:xfrm>
        <a:graphic>
          <a:graphicData uri="http://schemas.openxmlformats.org/drawingml/2006/table">
            <a:tbl>
              <a:tblPr/>
              <a:tblGrid>
                <a:gridCol w="2118576">
                  <a:extLst>
                    <a:ext uri="{9D8B030D-6E8A-4147-A177-3AD203B41FA5}">
                      <a16:colId xmlns:a16="http://schemas.microsoft.com/office/drawing/2014/main" val="2369283626"/>
                    </a:ext>
                  </a:extLst>
                </a:gridCol>
                <a:gridCol w="2185854">
                  <a:extLst>
                    <a:ext uri="{9D8B030D-6E8A-4147-A177-3AD203B41FA5}">
                      <a16:colId xmlns:a16="http://schemas.microsoft.com/office/drawing/2014/main" val="2608507182"/>
                    </a:ext>
                  </a:extLst>
                </a:gridCol>
                <a:gridCol w="2546291">
                  <a:extLst>
                    <a:ext uri="{9D8B030D-6E8A-4147-A177-3AD203B41FA5}">
                      <a16:colId xmlns:a16="http://schemas.microsoft.com/office/drawing/2014/main" val="973321385"/>
                    </a:ext>
                  </a:extLst>
                </a:gridCol>
                <a:gridCol w="1214176">
                  <a:extLst>
                    <a:ext uri="{9D8B030D-6E8A-4147-A177-3AD203B41FA5}">
                      <a16:colId xmlns:a16="http://schemas.microsoft.com/office/drawing/2014/main" val="4107802403"/>
                    </a:ext>
                  </a:extLst>
                </a:gridCol>
              </a:tblGrid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Ускладнення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Резекційна група (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n=81)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Трансплантаційна група (</a:t>
                      </a: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n=9)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P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4485878"/>
                  </a:ext>
                </a:extLst>
              </a:tr>
              <a:tr h="391079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Гостра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перфоративна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вира</a:t>
                      </a:r>
                      <a:r>
                        <a:rPr lang="uk-UA" sz="1200" b="1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з</a:t>
                      </a:r>
                      <a:r>
                        <a:rPr lang="ru-RU" sz="1200" b="1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ка 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кишечника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 (2,5%)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−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0,64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0517160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Ексудативний плеврит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 (2,5%)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 (11,1%)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0,62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9219135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Підтікання жовчі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4 (4,9%)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 (11,1%)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0,8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5832988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Інфекція п/о рани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3 (3,7%)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 (11,1%)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0,64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1324836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Пневмонія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3 (3,7%)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 (11,1%)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0,57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1658974"/>
                  </a:ext>
                </a:extLst>
              </a:tr>
              <a:tr h="391079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Сепсис, поліорганна недостатність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 (2,5%)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−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0,57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436477"/>
                  </a:ext>
                </a:extLst>
              </a:tr>
              <a:tr h="208199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Внтурішньочеревна кровотеча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2 (2,5%)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−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0,95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2895452"/>
                  </a:ext>
                </a:extLst>
              </a:tr>
              <a:tr h="243057">
                <a:tc>
                  <a:txBody>
                    <a:bodyPr/>
                    <a:lstStyle/>
                    <a:p>
                      <a:pPr rtl="0" fontAlgn="t"/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Шлунково-кишкова кровотеча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/>
                      <a:r>
                        <a:rPr lang="ru-UA" sz="1200" b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1 (1,2%)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rtl="0" fontAlgn="t"/>
                      <a:r>
                        <a:rPr lang="ru-UA" sz="1200" b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</a:rPr>
                        <a:t>−</a:t>
                      </a:r>
                    </a:p>
                  </a:txBody>
                  <a:tcPr marL="18989" marR="18989" marT="12659" marB="12659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uk-UA" sz="1600" dirty="0"/>
                    </a:p>
                  </a:txBody>
                  <a:tcPr marL="81019" marR="81019" marT="40510" marB="4051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82933338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A4E0783-728D-EB4E-B61A-E85AFC120AAD}"/>
              </a:ext>
            </a:extLst>
          </p:cNvPr>
          <p:cNvSpPr txBox="1"/>
          <p:nvPr/>
        </p:nvSpPr>
        <p:spPr>
          <a:xfrm>
            <a:off x="3025956" y="3379129"/>
            <a:ext cx="2380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>
                <a:solidFill>
                  <a:srgbClr val="002060"/>
                </a:solidFill>
                <a:latin typeface="+mn-lt"/>
              </a:rPr>
              <a:t>СПЕКТР УСКЛАДНЕНЬ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598492-E5F3-E046-9D8C-C531D02723FC}"/>
              </a:ext>
            </a:extLst>
          </p:cNvPr>
          <p:cNvSpPr txBox="1"/>
          <p:nvPr/>
        </p:nvSpPr>
        <p:spPr>
          <a:xfrm>
            <a:off x="1471076" y="1165834"/>
            <a:ext cx="5582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>
                <a:solidFill>
                  <a:srgbClr val="002060"/>
                </a:solidFill>
                <a:latin typeface="+mn-lt"/>
              </a:rPr>
              <a:t>ВАЖКІСТЬ УСКЛАДНЕНЬ ЗА ШКАЛОЮ </a:t>
            </a:r>
            <a:r>
              <a:rPr lang="en-US" b="1" i="1" dirty="0">
                <a:solidFill>
                  <a:srgbClr val="002060"/>
                </a:solidFill>
                <a:latin typeface="+mn-lt"/>
              </a:rPr>
              <a:t>DINDO-CLAVIEN</a:t>
            </a:r>
            <a:r>
              <a:rPr lang="uk-UA" b="1" i="1" dirty="0">
                <a:solidFill>
                  <a:srgbClr val="002060"/>
                </a:solidFill>
                <a:latin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4756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60437"/>
            <a:ext cx="8352928" cy="85725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</a:rPr>
              <a:t>Віддалені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результати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хірургічного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лікування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пацієнтів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/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з </a:t>
            </a:r>
            <a:r>
              <a:rPr lang="ru-RU" sz="2400" b="1" dirty="0" err="1">
                <a:solidFill>
                  <a:srgbClr val="002060"/>
                </a:solidFill>
              </a:rPr>
              <a:t>гепатобластомою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0087" y="1553754"/>
            <a:ext cx="3351612" cy="494514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dirty="0" err="1">
                <a:solidFill>
                  <a:srgbClr val="002060"/>
                </a:solidFill>
              </a:rPr>
              <a:t>Безрецидивна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виживаність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25580" y="1553754"/>
            <a:ext cx="3031331" cy="491132"/>
          </a:xfrm>
        </p:spPr>
        <p:txBody>
          <a:bodyPr>
            <a:normAutofit/>
          </a:bodyPr>
          <a:lstStyle/>
          <a:p>
            <a:pPr algn="ctr"/>
            <a:r>
              <a:rPr lang="uk-UA" sz="2000" dirty="0">
                <a:solidFill>
                  <a:srgbClr val="002060"/>
                </a:solidFill>
              </a:rPr>
              <a:t>Загальна виживаність</a:t>
            </a:r>
          </a:p>
        </p:txBody>
      </p:sp>
      <p:pic>
        <p:nvPicPr>
          <p:cNvPr id="13" name="Содержимое 12" descr="Hepatoblastoma DFS1.jpg"/>
          <p:cNvPicPr>
            <a:picLocks noGrp="1" noChangeAspect="1"/>
          </p:cNvPicPr>
          <p:nvPr>
            <p:ph sz="quarter" idx="2"/>
          </p:nvPr>
        </p:nvPicPr>
        <p:blipFill>
          <a:blip r:embed="rId3"/>
          <a:srcRect l="1641" t="1852" r="6489" b="7407"/>
          <a:stretch>
            <a:fillRect/>
          </a:stretch>
        </p:blipFill>
        <p:spPr>
          <a:xfrm>
            <a:off x="791737" y="2090428"/>
            <a:ext cx="3335631" cy="3053975"/>
          </a:xfrm>
        </p:spPr>
      </p:pic>
      <p:pic>
        <p:nvPicPr>
          <p:cNvPr id="14" name="Содержимое 13" descr="Hepatoblastoma OS1.jpg"/>
          <p:cNvPicPr>
            <a:picLocks noGrp="1" noChangeAspect="1"/>
          </p:cNvPicPr>
          <p:nvPr>
            <p:ph sz="quarter" idx="4"/>
          </p:nvPr>
        </p:nvPicPr>
        <p:blipFill>
          <a:blip r:embed="rId4"/>
          <a:srcRect l="1604" t="1852" r="3280" b="7407"/>
          <a:stretch>
            <a:fillRect/>
          </a:stretch>
        </p:blipFill>
        <p:spPr>
          <a:xfrm>
            <a:off x="4932177" y="2220391"/>
            <a:ext cx="3214710" cy="3053975"/>
          </a:xfrm>
        </p:spPr>
      </p:pic>
      <p:sp>
        <p:nvSpPr>
          <p:cNvPr id="15" name="TextBox 14"/>
          <p:cNvSpPr txBox="1"/>
          <p:nvPr/>
        </p:nvSpPr>
        <p:spPr>
          <a:xfrm>
            <a:off x="1165678" y="2334625"/>
            <a:ext cx="619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00B050"/>
                </a:solidFill>
              </a:rPr>
              <a:t>86.5%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433570" y="2602517"/>
            <a:ext cx="6190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00B050"/>
                </a:solidFill>
              </a:rPr>
              <a:t>76.9%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808620" y="2923988"/>
            <a:ext cx="6190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00B050"/>
                </a:solidFill>
              </a:rPr>
              <a:t>69.2%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396109" y="2173833"/>
            <a:ext cx="6190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/>
              <a:t>87.5%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829771" y="2328135"/>
            <a:ext cx="4908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/>
              <a:t>75%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055353" y="2537752"/>
            <a:ext cx="6190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/>
              <a:t>62.5%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5323638" y="2310079"/>
            <a:ext cx="5757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/>
              <a:t>100%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5814155" y="2430754"/>
            <a:ext cx="6190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/>
              <a:t>87.5%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058431" y="2678902"/>
            <a:ext cx="4908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/>
              <a:t>75%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5000629" y="2625323"/>
            <a:ext cx="6190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00B050"/>
                </a:solidFill>
              </a:rPr>
              <a:t>92.3%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375678" y="2893216"/>
            <a:ext cx="6190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00B050"/>
                </a:solidFill>
              </a:rPr>
              <a:t>82.7%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5750728" y="3161108"/>
            <a:ext cx="6190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00B050"/>
                </a:solidFill>
              </a:rPr>
              <a:t>71.1%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74F14CF-E18D-754A-8D36-37A30D2405B2}"/>
              </a:ext>
            </a:extLst>
          </p:cNvPr>
          <p:cNvSpPr/>
          <p:nvPr/>
        </p:nvSpPr>
        <p:spPr>
          <a:xfrm>
            <a:off x="1829770" y="2002894"/>
            <a:ext cx="1375670" cy="2345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FCE3DD76-04CA-824A-B595-B2A657E78C33}"/>
              </a:ext>
            </a:extLst>
          </p:cNvPr>
          <p:cNvSpPr/>
          <p:nvPr/>
        </p:nvSpPr>
        <p:spPr>
          <a:xfrm>
            <a:off x="5876599" y="2088951"/>
            <a:ext cx="1375670" cy="268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BFA276B-02D2-A046-9119-4785DA9A6C3A}"/>
              </a:ext>
            </a:extLst>
          </p:cNvPr>
          <p:cNvSpPr/>
          <p:nvPr/>
        </p:nvSpPr>
        <p:spPr>
          <a:xfrm>
            <a:off x="3572435" y="2093810"/>
            <a:ext cx="958529" cy="10840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200" dirty="0">
                <a:solidFill>
                  <a:srgbClr val="002060"/>
                </a:solidFill>
              </a:rPr>
              <a:t>Група</a:t>
            </a:r>
          </a:p>
          <a:p>
            <a:endParaRPr lang="uk-UA" sz="900" dirty="0">
              <a:solidFill>
                <a:srgbClr val="002060"/>
              </a:solidFill>
            </a:endParaRPr>
          </a:p>
          <a:p>
            <a:r>
              <a:rPr lang="uk-UA" sz="900" dirty="0">
                <a:solidFill>
                  <a:srgbClr val="002060"/>
                </a:solidFill>
              </a:rPr>
              <a:t>Трансплантація</a:t>
            </a:r>
          </a:p>
          <a:p>
            <a:endParaRPr lang="uk-UA" sz="900" dirty="0">
              <a:solidFill>
                <a:srgbClr val="002060"/>
              </a:solidFill>
            </a:endParaRPr>
          </a:p>
          <a:p>
            <a:r>
              <a:rPr lang="uk-UA" sz="900" dirty="0" smtClean="0">
                <a:solidFill>
                  <a:srgbClr val="002060"/>
                </a:solidFill>
              </a:rPr>
              <a:t>Резекція</a:t>
            </a:r>
            <a:endParaRPr lang="uk-UA" sz="900" dirty="0">
              <a:solidFill>
                <a:srgbClr val="002060"/>
              </a:solidFill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67B4C7A1-C2D7-5B42-8CC4-0D8E65448121}"/>
              </a:ext>
            </a:extLst>
          </p:cNvPr>
          <p:cNvSpPr/>
          <p:nvPr/>
        </p:nvSpPr>
        <p:spPr>
          <a:xfrm>
            <a:off x="7550020" y="2083276"/>
            <a:ext cx="958529" cy="10840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1200" dirty="0">
                <a:solidFill>
                  <a:srgbClr val="002060"/>
                </a:solidFill>
              </a:rPr>
              <a:t>Група</a:t>
            </a:r>
            <a:endParaRPr lang="uk-UA" sz="900" dirty="0">
              <a:solidFill>
                <a:srgbClr val="002060"/>
              </a:solidFill>
            </a:endParaRPr>
          </a:p>
          <a:p>
            <a:r>
              <a:rPr lang="uk-UA" sz="900" dirty="0">
                <a:solidFill>
                  <a:srgbClr val="002060"/>
                </a:solidFill>
              </a:rPr>
              <a:t>Трансплантація</a:t>
            </a:r>
          </a:p>
          <a:p>
            <a:r>
              <a:rPr lang="uk-UA" sz="900" dirty="0" smtClean="0">
                <a:solidFill>
                  <a:srgbClr val="002060"/>
                </a:solidFill>
              </a:rPr>
              <a:t>Резекція</a:t>
            </a:r>
            <a:endParaRPr lang="uk-UA" sz="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710732"/>
      </p:ext>
    </p:extLst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965908-115E-024A-89FF-741F273ED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92696"/>
            <a:ext cx="7886700" cy="677726"/>
          </a:xfrm>
        </p:spPr>
        <p:txBody>
          <a:bodyPr>
            <a:noAutofit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Оптимізований алгоритм вибору хірургічної тактики на основі груп ризика за </a:t>
            </a:r>
            <a:r>
              <a:rPr lang="en-US" sz="2400" b="1" dirty="0">
                <a:solidFill>
                  <a:srgbClr val="002060"/>
                </a:solidFill>
              </a:rPr>
              <a:t>CHICS</a:t>
            </a:r>
            <a:endParaRPr lang="uk-UA" sz="2400" b="1" dirty="0">
              <a:solidFill>
                <a:srgbClr val="002060"/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8945C1E-26D2-FC4E-B36B-ED8E2DB423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628800"/>
            <a:ext cx="7886699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41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1370C7-E54C-8E47-8E53-1E606979C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Висновки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B4C8E4-C772-AF47-845D-92FFC3B50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058150" cy="5040560"/>
          </a:xfrm>
        </p:spPr>
        <p:txBody>
          <a:bodyPr>
            <a:normAutofit fontScale="55000" lnSpcReduction="20000"/>
          </a:bodyPr>
          <a:lstStyle/>
          <a:p>
            <a:pPr marL="385763" indent="-385763" algn="just">
              <a:buFont typeface="+mj-lt"/>
              <a:buAutoNum type="arabicPeriod"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первинн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 д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агностиц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32,1%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випадк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спостер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неоперабельн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гепатобластоми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пол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отерап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дозволило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отрима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конверс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 в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операбельн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95% з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в, та п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двищити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загльний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вень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операбельност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97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%.</a:t>
            </a:r>
          </a:p>
          <a:p>
            <a:pPr marL="385763" indent="-385763" algn="just">
              <a:buFont typeface="+mj-lt"/>
              <a:buAutoNum type="arabicPeriod"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5763" indent="-385763" algn="just">
              <a:buFont typeface="+mj-lt"/>
              <a:buAutoNum type="arabicPeriod"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ус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 в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домих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столог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чних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 част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(у 55%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випадк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зустр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чали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альний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(у 41,1%)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шаний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тип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гепатобластоми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Наявн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сть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па-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бнокл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тинного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недиференц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йованого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макротрабекулярного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дтип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та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пов’язана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ршенням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прогнозу та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зменшенням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сляопе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рац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йної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виживаност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5763" indent="-385763" algn="just">
              <a:buFont typeface="+mj-lt"/>
              <a:buAutoNum type="arabicPeriod"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5763" indent="-385763" algn="just">
              <a:buFont typeface="+mj-lt"/>
              <a:buAutoNum type="arabicPeriod"/>
            </a:pP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резекц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йного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трансплантац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йного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методу х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рург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чного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кува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ння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визначається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резектабельн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стю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залежить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ступеня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поширеност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PRETEXT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наявност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нваз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маг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стральн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судини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67,3%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резектабельними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формами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гепатобластоми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конан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обширн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резекц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нки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у 10,0% з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нерезектабельними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транс-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плантац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нки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 живого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родинного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донора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ням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розроблених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венозної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реконструкц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03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1370C7-E54C-8E47-8E53-1E606979C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002060"/>
                </a:solidFill>
              </a:rPr>
              <a:t>Висновки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B4C8E4-C772-AF47-845D-92FFC3B50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124744"/>
            <a:ext cx="8208912" cy="5256584"/>
          </a:xfrm>
        </p:spPr>
        <p:txBody>
          <a:bodyPr>
            <a:noAutofit/>
          </a:bodyPr>
          <a:lstStyle/>
          <a:p>
            <a:pPr marL="385763" indent="-385763" algn="just">
              <a:buFont typeface="+mj-lt"/>
              <a:buAutoNum type="arabicPeriod" startAt="4"/>
            </a:pP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Резекц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йний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 х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рург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чного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кування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гепатобластоми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включав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конання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розширених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27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(33,3%) та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обширних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49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(60,5%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резекц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нки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пластикою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нижньої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порожнистої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 у 9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єнтв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11,1% та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портопластикою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3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єнтв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(3,7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%).</a:t>
            </a:r>
          </a:p>
          <a:p>
            <a:pPr marL="385763" indent="-385763" algn="just">
              <a:buFont typeface="+mj-lt"/>
              <a:buAutoNum type="arabicPeriod" startAt="4"/>
            </a:pPr>
            <a:endParaRPr lang="en-US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5763" indent="-385763" algn="just">
              <a:buFont typeface="+mj-lt"/>
              <a:buAutoNum type="arabicPeriod" startAt="4"/>
            </a:pP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Транслантац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йний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 х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рург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чного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кування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гепатобластоми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чав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 л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вої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латеральної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нки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7 (у 77,8%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в), л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вої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дол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нки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1 (у 11,1%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єнта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в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 живого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родинного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донора та у 1 (у 11,1%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єнта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єнта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л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̈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ı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epa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̈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ı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̈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ı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нки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 жив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oro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динн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opa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м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льтив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epa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b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85763" indent="-385763" algn="just">
              <a:buFont typeface="+mj-lt"/>
              <a:buAutoNum type="arabicPeriod" startAt="4"/>
            </a:pPr>
            <a:endParaRPr lang="en-US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5763" indent="-385763" algn="just">
              <a:buFont typeface="+mj-lt"/>
              <a:buAutoNum type="arabicPeriod" startAt="4"/>
            </a:pP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запропонованої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тактики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вибору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резекц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йного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транс-</a:t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плантац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йного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методу х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рург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чного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кування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дозволило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льшити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ль-</a:t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сть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операбельних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гепатобластоми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26,3% за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рахунок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ння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високотехнолог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чних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резекц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нки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тт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нки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не-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резектабельним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єнтам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та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отримати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задов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льн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показники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сляопера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йної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морб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дност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летальност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в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ддаленої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1-, 3- та 5-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річної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виживансот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</a:t>
            </a:r>
            <a:r>
              <a:rPr lang="en-US" sz="1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</a:t>
            </a:r>
            <a:r>
              <a:rPr lang="en-US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r>
              <a:rPr lang="uk-UA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87,5</a:t>
            </a: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75,0% в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дпов</a:t>
            </a:r>
            <a:r>
              <a:rPr lang="en-US" sz="1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дно.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1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70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691680" y="188913"/>
            <a:ext cx="7452320" cy="579437"/>
          </a:xfrm>
          <a:noFill/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За матер</a:t>
            </a:r>
            <a:r>
              <a:rPr lang="uk-UA" sz="3600" b="1" dirty="0" err="1" smtClean="0">
                <a:solidFill>
                  <a:srgbClr val="002060"/>
                </a:solidFill>
              </a:rPr>
              <a:t>іалами</a:t>
            </a:r>
            <a:r>
              <a:rPr lang="uk-UA" sz="3600" b="1" dirty="0" smtClean="0">
                <a:solidFill>
                  <a:srgbClr val="002060"/>
                </a:solidFill>
              </a:rPr>
              <a:t> НДР в 2021 році:</a:t>
            </a:r>
            <a:endParaRPr lang="ru-RU" sz="3600" b="1" dirty="0" smtClean="0">
              <a:solidFill>
                <a:srgbClr val="002060"/>
              </a:solidFill>
              <a:effectLst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1125538"/>
            <a:ext cx="8536017" cy="3240087"/>
          </a:xfrm>
          <a:noFill/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None/>
            </a:pPr>
            <a:r>
              <a:rPr lang="uk-UA" sz="2400" b="1" dirty="0" smtClean="0">
                <a:solidFill>
                  <a:srgbClr val="FFFF00"/>
                </a:solidFill>
                <a:effectLst/>
              </a:rPr>
              <a:t>		</a:t>
            </a:r>
            <a:r>
              <a:rPr lang="uk-UA" sz="2400" b="1" dirty="0" smtClean="0">
                <a:solidFill>
                  <a:srgbClr val="002060"/>
                </a:solidFill>
              </a:rPr>
              <a:t>виконувалось 29 дисертацій:</a:t>
            </a:r>
          </a:p>
          <a:p>
            <a:pPr>
              <a:lnSpc>
                <a:spcPct val="80000"/>
              </a:lnSpc>
              <a:buNone/>
            </a:pPr>
            <a:r>
              <a:rPr lang="uk-UA" sz="2400" b="1" dirty="0" smtClean="0">
                <a:solidFill>
                  <a:srgbClr val="002060"/>
                </a:solidFill>
              </a:rPr>
              <a:t>		</a:t>
            </a:r>
            <a:r>
              <a:rPr lang="uk-UA" sz="2400" b="1" dirty="0" smtClean="0">
                <a:solidFill>
                  <a:srgbClr val="002060"/>
                </a:solidFill>
              </a:rPr>
              <a:t>докторських </a:t>
            </a:r>
            <a:r>
              <a:rPr lang="uk-UA" sz="2400" b="1" dirty="0" smtClean="0">
                <a:solidFill>
                  <a:srgbClr val="002060"/>
                </a:solidFill>
              </a:rPr>
              <a:t>– 10</a:t>
            </a:r>
          </a:p>
          <a:p>
            <a:pPr>
              <a:lnSpc>
                <a:spcPct val="80000"/>
              </a:lnSpc>
              <a:buNone/>
            </a:pPr>
            <a:r>
              <a:rPr lang="uk-UA" sz="2400" b="1" dirty="0" smtClean="0">
                <a:solidFill>
                  <a:srgbClr val="002060"/>
                </a:solidFill>
              </a:rPr>
              <a:t>		</a:t>
            </a:r>
            <a:r>
              <a:rPr lang="uk-UA" sz="2400" b="1" dirty="0" smtClean="0">
                <a:solidFill>
                  <a:srgbClr val="002060"/>
                </a:solidFill>
              </a:rPr>
              <a:t>кандидатських </a:t>
            </a:r>
            <a:r>
              <a:rPr lang="uk-UA" sz="2400" b="1" dirty="0" smtClean="0">
                <a:solidFill>
                  <a:srgbClr val="002060"/>
                </a:solidFill>
              </a:rPr>
              <a:t>– 19  	</a:t>
            </a:r>
          </a:p>
          <a:p>
            <a:pPr>
              <a:lnSpc>
                <a:spcPct val="80000"/>
              </a:lnSpc>
              <a:buNone/>
            </a:pPr>
            <a:r>
              <a:rPr lang="uk-UA" sz="2400" b="1" dirty="0" smtClean="0">
                <a:solidFill>
                  <a:srgbClr val="002060"/>
                </a:solidFill>
              </a:rPr>
              <a:t>		</a:t>
            </a:r>
          </a:p>
          <a:p>
            <a:pPr>
              <a:lnSpc>
                <a:spcPct val="80000"/>
              </a:lnSpc>
              <a:buClr>
                <a:srgbClr val="FFFF00"/>
              </a:buClr>
              <a:buNone/>
            </a:pPr>
            <a:endParaRPr lang="uk-UA" sz="24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80000"/>
              </a:lnSpc>
              <a:buClr>
                <a:srgbClr val="FFFF00"/>
              </a:buClr>
              <a:buNone/>
            </a:pPr>
            <a:r>
              <a:rPr lang="uk-UA" sz="2400" b="1" dirty="0" smtClean="0">
                <a:solidFill>
                  <a:srgbClr val="002060"/>
                </a:solidFill>
              </a:rPr>
              <a:t>	</a:t>
            </a:r>
            <a:r>
              <a:rPr lang="uk-UA" sz="2600" b="1" dirty="0" smtClean="0">
                <a:solidFill>
                  <a:srgbClr val="002060"/>
                </a:solidFill>
                <a:cs typeface="Times New Roman" pitchFamily="18" charset="0"/>
              </a:rPr>
              <a:t>На </a:t>
            </a:r>
            <a:r>
              <a:rPr lang="uk-UA" sz="2600" b="1" dirty="0">
                <a:solidFill>
                  <a:srgbClr val="002060"/>
                </a:solidFill>
                <a:cs typeface="Times New Roman" pitchFamily="18" charset="0"/>
              </a:rPr>
              <a:t>Засіданні Спецради </a:t>
            </a:r>
            <a:r>
              <a:rPr lang="uk-UA" sz="2600" b="1" dirty="0" smtClean="0">
                <a:solidFill>
                  <a:srgbClr val="002060"/>
                </a:solidFill>
                <a:cs typeface="Times New Roman" pitchFamily="18" charset="0"/>
              </a:rPr>
              <a:t>захищено:   </a:t>
            </a:r>
          </a:p>
          <a:p>
            <a:pPr algn="ctr">
              <a:lnSpc>
                <a:spcPct val="80000"/>
              </a:lnSpc>
              <a:buClr>
                <a:srgbClr val="FFFF00"/>
              </a:buClr>
              <a:buNone/>
            </a:pPr>
            <a:r>
              <a:rPr lang="uk-UA" sz="2600" b="1" dirty="0" smtClean="0">
                <a:solidFill>
                  <a:srgbClr val="002060"/>
                </a:solidFill>
                <a:cs typeface="Times New Roman" pitchFamily="18" charset="0"/>
              </a:rPr>
              <a:t>3 докторські </a:t>
            </a:r>
            <a:r>
              <a:rPr lang="uk-UA" sz="2600" b="1" dirty="0" smtClean="0">
                <a:solidFill>
                  <a:srgbClr val="002060"/>
                </a:solidFill>
                <a:cs typeface="Times New Roman" pitchFamily="18" charset="0"/>
              </a:rPr>
              <a:t>дисертації </a:t>
            </a:r>
          </a:p>
          <a:p>
            <a:pPr algn="ctr">
              <a:lnSpc>
                <a:spcPct val="80000"/>
              </a:lnSpc>
              <a:buClr>
                <a:srgbClr val="FFFF00"/>
              </a:buClr>
              <a:buNone/>
            </a:pPr>
            <a:r>
              <a:rPr lang="uk-UA" sz="2600" b="1" dirty="0" smtClean="0">
                <a:solidFill>
                  <a:srgbClr val="002060"/>
                </a:solidFill>
                <a:cs typeface="Times New Roman" pitchFamily="18" charset="0"/>
              </a:rPr>
              <a:t>	     7 </a:t>
            </a:r>
            <a:r>
              <a:rPr lang="uk-UA" sz="2600" b="1" dirty="0" smtClean="0">
                <a:solidFill>
                  <a:srgbClr val="002060"/>
                </a:solidFill>
                <a:cs typeface="Times New Roman" pitchFamily="18" charset="0"/>
              </a:rPr>
              <a:t>кандидатських </a:t>
            </a:r>
            <a:r>
              <a:rPr lang="uk-UA" sz="2600" b="1" dirty="0">
                <a:solidFill>
                  <a:srgbClr val="002060"/>
                </a:solidFill>
                <a:cs typeface="Times New Roman" pitchFamily="18" charset="0"/>
              </a:rPr>
              <a:t>дисертацій</a:t>
            </a:r>
            <a:r>
              <a:rPr lang="uk-UA" sz="2400" b="1" dirty="0">
                <a:solidFill>
                  <a:srgbClr val="002060"/>
                </a:solidFill>
                <a:cs typeface="Times New Roman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cs typeface="Times New Roman" pitchFamily="18" charset="0"/>
            </a:endParaRPr>
          </a:p>
          <a:p>
            <a:pPr algn="ctr">
              <a:lnSpc>
                <a:spcPct val="80000"/>
              </a:lnSpc>
              <a:buClr>
                <a:srgbClr val="FFFF00"/>
              </a:buClr>
              <a:buNone/>
            </a:pP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lnSpc>
                <a:spcPct val="80000"/>
              </a:lnSpc>
              <a:buClr>
                <a:srgbClr val="FFFF00"/>
              </a:buClr>
              <a:buNone/>
            </a:pP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endParaRPr lang="uk-UA" sz="2400" b="1" dirty="0" smtClean="0"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2692" name="Rectangle 4"/>
          <p:cNvSpPr>
            <a:spLocks noChangeArrowheads="1"/>
          </p:cNvSpPr>
          <p:nvPr/>
        </p:nvSpPr>
        <p:spPr bwMode="auto">
          <a:xfrm>
            <a:off x="250825" y="4292600"/>
            <a:ext cx="81581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uk-UA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Підготовка наукових кадрів 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5366" name="Рисунок 6" descr="1 Titr-1920x1200.jpg"/>
          <p:cNvPicPr>
            <a:picLocks noChangeAspect="1"/>
          </p:cNvPicPr>
          <p:nvPr/>
        </p:nvPicPr>
        <p:blipFill>
          <a:blip r:embed="rId2" cstate="print"/>
          <a:srcRect l="23650" t="2702" r="18919" b="29730"/>
          <a:stretch>
            <a:fillRect/>
          </a:stretch>
        </p:blipFill>
        <p:spPr bwMode="auto">
          <a:xfrm>
            <a:off x="0" y="0"/>
            <a:ext cx="14303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357290" y="4929198"/>
            <a:ext cx="75009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</a:rPr>
              <a:t>Аспірантів: прийнято на навчання – 4</a:t>
            </a:r>
          </a:p>
          <a:p>
            <a:r>
              <a:rPr lang="uk-UA" sz="2400" b="1" dirty="0" smtClean="0">
                <a:solidFill>
                  <a:srgbClr val="002060"/>
                </a:solidFill>
              </a:rPr>
              <a:t>Всього на кінець року – 12 </a:t>
            </a:r>
          </a:p>
          <a:p>
            <a:endParaRPr lang="uk-UA" sz="2400" b="1" dirty="0" smtClean="0">
              <a:solidFill>
                <a:srgbClr val="002060"/>
              </a:solidFill>
            </a:endParaRPr>
          </a:p>
          <a:p>
            <a:r>
              <a:rPr lang="uk-UA" sz="2400" b="1" dirty="0" smtClean="0">
                <a:solidFill>
                  <a:srgbClr val="002060"/>
                </a:solidFill>
              </a:rPr>
              <a:t>		</a:t>
            </a:r>
            <a:endParaRPr lang="uk-UA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Організаційна робота</a:t>
            </a:r>
            <a:r>
              <a:rPr lang="uk-UA" sz="4000" b="1" dirty="0" smtClean="0">
                <a:solidFill>
                  <a:srgbClr val="002060"/>
                </a:solidFill>
              </a:rPr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1700808"/>
            <a:ext cx="9036496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2021 році інститут організував та провів: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Науково-практичну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конференцію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Сухаревські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читання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,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Судинна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хі-рургія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флебологія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ангіологія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епоху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covid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-19»  9-10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вересня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2021 р.</a:t>
            </a:r>
          </a:p>
          <a:p>
            <a:pPr algn="just"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Науково-практичну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конференцію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Мультидисциплінарні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ендоваскулярні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втручання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11-12 листопада 2021 р. ( он-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лайн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algn="just"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семінар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«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Мініінвазивні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технології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сучасній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хірургії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11-13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-того 2021 р.</a:t>
            </a:r>
          </a:p>
          <a:p>
            <a:pPr algn="just"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2-й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Міжнародний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флебологічний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мітинг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контраверсії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флебології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27-28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серпня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2021 р. </a:t>
            </a:r>
          </a:p>
          <a:p>
            <a:pPr algn="just"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Зустрічі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Флебологічні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бесіди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3-х </a:t>
            </a:r>
            <a:r>
              <a:rPr lang="ru-RU" sz="2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частинах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27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травня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2021р.,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червня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2021р.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червня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2021 р. ( он-</a:t>
            </a:r>
            <a:r>
              <a:rPr lang="ru-RU" sz="2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лайн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)</a:t>
            </a:r>
          </a:p>
          <a:p>
            <a:pPr>
              <a:buFont typeface="Arial" pitchFamily="34" charset="0"/>
              <a:buChar char="•"/>
            </a:pP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571612"/>
            <a:ext cx="9144000" cy="4179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>
              <a:lnSpc>
                <a:spcPct val="80000"/>
              </a:lnSpc>
              <a:buNone/>
              <a:defRPr/>
            </a:pPr>
            <a:r>
              <a:rPr lang="uk-UA" sz="2400" b="1" dirty="0" smtClean="0">
                <a:solidFill>
                  <a:srgbClr val="002060"/>
                </a:solidFill>
              </a:rPr>
              <a:t>Отримано </a:t>
            </a:r>
            <a:r>
              <a:rPr lang="en-US" sz="2400" b="1" dirty="0" smtClean="0">
                <a:solidFill>
                  <a:srgbClr val="002060"/>
                </a:solidFill>
              </a:rPr>
              <a:t>5 </a:t>
            </a:r>
            <a:r>
              <a:rPr lang="uk-UA" sz="2400" b="1" dirty="0" smtClean="0">
                <a:solidFill>
                  <a:srgbClr val="002060"/>
                </a:solidFill>
              </a:rPr>
              <a:t>патентів України на винаходи</a:t>
            </a:r>
          </a:p>
          <a:p>
            <a:pPr marL="1435100">
              <a:lnSpc>
                <a:spcPct val="80000"/>
              </a:lnSpc>
              <a:buNone/>
              <a:defRPr/>
            </a:pPr>
            <a:r>
              <a:rPr lang="uk-UA" sz="2400" b="1" dirty="0" smtClean="0">
                <a:solidFill>
                  <a:srgbClr val="002060"/>
                </a:solidFill>
              </a:rPr>
              <a:t>Подано </a:t>
            </a:r>
            <a:r>
              <a:rPr lang="en-US" sz="2400" b="1" dirty="0">
                <a:solidFill>
                  <a:srgbClr val="002060"/>
                </a:solidFill>
              </a:rPr>
              <a:t>3</a:t>
            </a:r>
            <a:r>
              <a:rPr lang="uk-UA" sz="2400" b="1" dirty="0" smtClean="0">
                <a:solidFill>
                  <a:srgbClr val="002060"/>
                </a:solidFill>
              </a:rPr>
              <a:t> заяв</a:t>
            </a:r>
            <a:r>
              <a:rPr lang="ru-RU" sz="2400" b="1" dirty="0" err="1" smtClean="0">
                <a:solidFill>
                  <a:srgbClr val="002060"/>
                </a:solidFill>
              </a:rPr>
              <a:t>ки</a:t>
            </a:r>
            <a:r>
              <a:rPr lang="uk-UA" sz="2400" b="1" dirty="0" smtClean="0">
                <a:solidFill>
                  <a:srgbClr val="002060"/>
                </a:solidFill>
              </a:rPr>
              <a:t> на видачу патентів України</a:t>
            </a:r>
          </a:p>
          <a:p>
            <a:pPr marL="1435100">
              <a:lnSpc>
                <a:spcPct val="80000"/>
              </a:lnSpc>
              <a:buNone/>
              <a:defRPr/>
            </a:pPr>
            <a:endParaRPr lang="uk-UA" sz="2400" b="1" dirty="0" smtClean="0">
              <a:solidFill>
                <a:schemeClr val="tx2"/>
              </a:solidFill>
            </a:endParaRPr>
          </a:p>
          <a:p>
            <a:pPr marL="1435100">
              <a:lnSpc>
                <a:spcPct val="80000"/>
              </a:lnSpc>
              <a:buNone/>
              <a:defRPr/>
            </a:pP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Видано:  1 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монографію, </a:t>
            </a:r>
            <a:endParaRPr lang="uk-U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35100">
              <a:lnSpc>
                <a:spcPct val="80000"/>
              </a:lnSpc>
              <a:buNone/>
              <a:defRPr/>
            </a:pP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</a:p>
          <a:p>
            <a:pPr marL="1435100">
              <a:lnSpc>
                <a:spcPct val="80000"/>
              </a:lnSpc>
              <a:buNone/>
              <a:defRPr/>
            </a:pP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1 науковий журнал (12 номерів).</a:t>
            </a:r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435100">
              <a:lnSpc>
                <a:spcPct val="80000"/>
              </a:lnSpc>
              <a:buNone/>
              <a:defRPr/>
            </a:pPr>
            <a:r>
              <a:rPr lang="uk-UA" sz="2400" b="1" dirty="0" smtClean="0">
                <a:solidFill>
                  <a:schemeClr val="tx2"/>
                </a:solidFill>
              </a:rPr>
              <a:t>	</a:t>
            </a:r>
          </a:p>
          <a:p>
            <a:pPr marL="1435100">
              <a:lnSpc>
                <a:spcPct val="80000"/>
              </a:lnSpc>
              <a:buNone/>
              <a:defRPr/>
            </a:pPr>
            <a:endParaRPr lang="uk-UA" sz="2400" b="1" dirty="0" smtClean="0">
              <a:solidFill>
                <a:srgbClr val="002060"/>
              </a:solidFill>
            </a:endParaRPr>
          </a:p>
          <a:p>
            <a:pPr marL="1435100">
              <a:lnSpc>
                <a:spcPct val="80000"/>
              </a:lnSpc>
              <a:buNone/>
              <a:defRPr/>
            </a:pPr>
            <a:r>
              <a:rPr lang="uk-UA" sz="2400" b="1" dirty="0" smtClean="0">
                <a:solidFill>
                  <a:srgbClr val="002060"/>
                </a:solidFill>
              </a:rPr>
              <a:t>Опубліковано: </a:t>
            </a:r>
            <a:r>
              <a:rPr lang="en-US" sz="2400" b="1" dirty="0" smtClean="0">
                <a:solidFill>
                  <a:srgbClr val="002060"/>
                </a:solidFill>
              </a:rPr>
              <a:t>83</a:t>
            </a:r>
            <a:r>
              <a:rPr lang="uk-UA" sz="2400" b="1" dirty="0" smtClean="0">
                <a:solidFill>
                  <a:srgbClr val="002060"/>
                </a:solidFill>
              </a:rPr>
              <a:t> наукові публікації </a:t>
            </a:r>
          </a:p>
          <a:p>
            <a:pPr marL="1435100">
              <a:lnSpc>
                <a:spcPct val="80000"/>
              </a:lnSpc>
              <a:buNone/>
              <a:defRPr/>
            </a:pPr>
            <a:r>
              <a:rPr lang="uk-UA" sz="2400" b="1" dirty="0" smtClean="0">
                <a:solidFill>
                  <a:srgbClr val="002060"/>
                </a:solidFill>
              </a:rPr>
              <a:t>з них: </a:t>
            </a:r>
            <a:r>
              <a:rPr lang="uk-UA" sz="2400" b="1" dirty="0" smtClean="0">
                <a:solidFill>
                  <a:srgbClr val="FF0000"/>
                </a:solidFill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</a:rPr>
              <a:t>19</a:t>
            </a:r>
            <a:r>
              <a:rPr lang="uk-UA" sz="2400" b="1" dirty="0" smtClean="0">
                <a:solidFill>
                  <a:srgbClr val="FF0000"/>
                </a:solidFill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</a:rPr>
              <a:t>–  в закордонних виданнях</a:t>
            </a:r>
          </a:p>
          <a:p>
            <a:pPr marL="1435100">
              <a:lnSpc>
                <a:spcPct val="80000"/>
              </a:lnSpc>
              <a:defRPr/>
            </a:pPr>
            <a:r>
              <a:rPr lang="uk-UA" sz="2400" dirty="0" smtClean="0">
                <a:solidFill>
                  <a:srgbClr val="002060"/>
                </a:solidFill>
              </a:rPr>
              <a:t>	        </a:t>
            </a:r>
            <a:r>
              <a:rPr lang="uk-UA" sz="2400" b="1" dirty="0" smtClean="0">
                <a:solidFill>
                  <a:srgbClr val="002060"/>
                </a:solidFill>
              </a:rPr>
              <a:t>1</a:t>
            </a:r>
            <a:r>
              <a:rPr lang="en-US" sz="2400" b="1" dirty="0" smtClean="0">
                <a:solidFill>
                  <a:srgbClr val="002060"/>
                </a:solidFill>
              </a:rPr>
              <a:t>3</a:t>
            </a:r>
            <a:r>
              <a:rPr lang="uk-UA" sz="2400" dirty="0" smtClean="0">
                <a:solidFill>
                  <a:srgbClr val="002060"/>
                </a:solidFill>
              </a:rPr>
              <a:t> –  </a:t>
            </a:r>
            <a:r>
              <a:rPr lang="uk-UA" sz="2400" b="1" dirty="0" smtClean="0">
                <a:solidFill>
                  <a:srgbClr val="002060"/>
                </a:solidFill>
              </a:rPr>
              <a:t>в виданнях, </a:t>
            </a:r>
            <a:r>
              <a:rPr lang="uk-UA" sz="2400" dirty="0" smtClean="0">
                <a:solidFill>
                  <a:srgbClr val="002060"/>
                </a:solidFill>
              </a:rPr>
              <a:t>що </a:t>
            </a:r>
            <a:r>
              <a:rPr lang="uk-UA" sz="2400" b="1" dirty="0" smtClean="0">
                <a:solidFill>
                  <a:srgbClr val="002060"/>
                </a:solidFill>
              </a:rPr>
              <a:t>індексуються </a:t>
            </a:r>
            <a:r>
              <a:rPr lang="uk-UA" sz="2400" b="1" dirty="0" err="1" smtClean="0">
                <a:solidFill>
                  <a:srgbClr val="002060"/>
                </a:solidFill>
              </a:rPr>
              <a:t>наукометричними</a:t>
            </a:r>
            <a:r>
              <a:rPr lang="uk-UA" sz="2400" b="1" dirty="0" smtClean="0">
                <a:solidFill>
                  <a:srgbClr val="002060"/>
                </a:solidFill>
              </a:rPr>
              <a:t> базами </a:t>
            </a:r>
            <a:r>
              <a:rPr lang="en-US" sz="2400" b="1" dirty="0" smtClean="0">
                <a:solidFill>
                  <a:srgbClr val="002060"/>
                </a:solidFill>
              </a:rPr>
              <a:t>Web of Science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</a:rPr>
              <a:t>та /або </a:t>
            </a:r>
            <a:r>
              <a:rPr lang="en-US" sz="2400" b="1" dirty="0" smtClean="0">
                <a:solidFill>
                  <a:srgbClr val="002060"/>
                </a:solidFill>
              </a:rPr>
              <a:t>Scopus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marL="14351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000" b="1" dirty="0" smtClean="0">
              <a:solidFill>
                <a:srgbClr val="002060"/>
              </a:solidFill>
            </a:endParaRPr>
          </a:p>
        </p:txBody>
      </p:sp>
      <p:pic>
        <p:nvPicPr>
          <p:cNvPr id="5" name="Рисунок 4" descr="1 Titr-1920x1200.jpg"/>
          <p:cNvPicPr>
            <a:picLocks noChangeAspect="1"/>
          </p:cNvPicPr>
          <p:nvPr/>
        </p:nvPicPr>
        <p:blipFill>
          <a:blip r:embed="rId3" cstate="print"/>
          <a:srcRect l="23650" t="2702" r="18919" b="29730"/>
          <a:stretch>
            <a:fillRect/>
          </a:stretch>
        </p:blipFill>
        <p:spPr bwMode="auto">
          <a:xfrm>
            <a:off x="0" y="0"/>
            <a:ext cx="14303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987824" y="723095"/>
            <a:ext cx="3751091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3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Наукові розробки</a:t>
            </a:r>
            <a:endParaRPr lang="ru-RU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7" name="Rectangle 3"/>
          <p:cNvSpPr>
            <a:spLocks noGrp="1" noChangeArrowheads="1"/>
          </p:cNvSpPr>
          <p:nvPr>
            <p:ph idx="1"/>
          </p:nvPr>
        </p:nvSpPr>
        <p:spPr>
          <a:xfrm>
            <a:off x="1331913" y="1773238"/>
            <a:ext cx="7704583" cy="4392612"/>
          </a:xfrm>
        </p:spPr>
        <p:txBody>
          <a:bodyPr>
            <a:normAutofit fontScale="85000" lnSpcReduction="20000"/>
          </a:bodyPr>
          <a:lstStyle/>
          <a:p>
            <a:pPr marL="88900" indent="-88900">
              <a:buNone/>
              <a:defRPr/>
            </a:pPr>
            <a:r>
              <a:rPr lang="uk-UA" sz="2800" b="1" dirty="0" smtClean="0">
                <a:solidFill>
                  <a:srgbClr val="002060"/>
                </a:solidFill>
              </a:rPr>
              <a:t>3</a:t>
            </a:r>
            <a:r>
              <a:rPr lang="en-US" sz="2800" b="1" dirty="0" smtClean="0">
                <a:solidFill>
                  <a:srgbClr val="002060"/>
                </a:solidFill>
              </a:rPr>
              <a:t>33</a:t>
            </a:r>
            <a:r>
              <a:rPr lang="uk-UA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</a:rPr>
              <a:t>- </a:t>
            </a:r>
            <a:r>
              <a:rPr lang="uk-UA" sz="2800" b="1" dirty="0" smtClean="0">
                <a:solidFill>
                  <a:srgbClr val="002060"/>
                </a:solidFill>
              </a:rPr>
              <a:t>спеціалісти </a:t>
            </a:r>
            <a:r>
              <a:rPr lang="uk-UA" sz="2800" b="1" dirty="0" smtClean="0">
                <a:solidFill>
                  <a:srgbClr val="002060"/>
                </a:solidFill>
              </a:rPr>
              <a:t>практичної мережі: </a:t>
            </a:r>
          </a:p>
          <a:p>
            <a:pPr marL="88900" indent="-88900">
              <a:buNone/>
              <a:defRPr/>
            </a:pPr>
            <a:endParaRPr lang="uk-UA" sz="1200" b="1" dirty="0" smtClean="0">
              <a:solidFill>
                <a:srgbClr val="002060"/>
              </a:solidFill>
            </a:endParaRPr>
          </a:p>
          <a:p>
            <a:pPr marL="88900" indent="-88900">
              <a:buNone/>
              <a:defRPr/>
            </a:pPr>
            <a:r>
              <a:rPr lang="en-US" sz="2800" b="1" dirty="0" smtClean="0">
                <a:solidFill>
                  <a:srgbClr val="002060"/>
                </a:solidFill>
              </a:rPr>
              <a:t>18</a:t>
            </a:r>
            <a:r>
              <a:rPr lang="uk-UA" sz="2800" b="1" dirty="0" smtClean="0">
                <a:solidFill>
                  <a:srgbClr val="002060"/>
                </a:solidFill>
              </a:rPr>
              <a:t> – на тематичних курсах по оволодінню </a:t>
            </a:r>
            <a:r>
              <a:rPr lang="uk-UA" sz="2800" b="1" dirty="0" smtClean="0">
                <a:solidFill>
                  <a:srgbClr val="002060"/>
                </a:solidFill>
              </a:rPr>
              <a:t>новими технологіями</a:t>
            </a:r>
            <a:endParaRPr lang="uk-UA" sz="2800" b="1" dirty="0" smtClean="0">
              <a:solidFill>
                <a:srgbClr val="002060"/>
              </a:solidFill>
            </a:endParaRPr>
          </a:p>
          <a:p>
            <a:pPr marL="88900" indent="-88900">
              <a:buNone/>
              <a:defRPr/>
            </a:pPr>
            <a:endParaRPr lang="uk-UA" sz="1200" b="1" dirty="0" smtClean="0">
              <a:solidFill>
                <a:srgbClr val="FF0000"/>
              </a:solidFill>
            </a:endParaRPr>
          </a:p>
          <a:p>
            <a:pPr marL="88900" indent="-88900">
              <a:buNone/>
              <a:defRPr/>
            </a:pPr>
            <a:r>
              <a:rPr lang="uk-UA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</a:rPr>
              <a:t>228</a:t>
            </a:r>
            <a:r>
              <a:rPr lang="uk-UA" sz="2800" b="1" dirty="0" smtClean="0">
                <a:solidFill>
                  <a:srgbClr val="002060"/>
                </a:solidFill>
              </a:rPr>
              <a:t> – на тематичних та передатестаційних циклах кафедри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ru-RU" sz="2800" b="1" dirty="0">
                <a:solidFill>
                  <a:srgbClr val="002060"/>
                </a:solidFill>
              </a:rPr>
              <a:t>НУОЗУ </a:t>
            </a:r>
            <a:r>
              <a:rPr lang="ru-RU" sz="2800" b="1" dirty="0" err="1">
                <a:solidFill>
                  <a:srgbClr val="002060"/>
                </a:solidFill>
              </a:rPr>
              <a:t>ім</a:t>
            </a:r>
            <a:r>
              <a:rPr lang="ru-RU" sz="2800" b="1" dirty="0">
                <a:solidFill>
                  <a:srgbClr val="002060"/>
                </a:solidFill>
              </a:rPr>
              <a:t>. </a:t>
            </a:r>
            <a:r>
              <a:rPr lang="ru-RU" sz="2800" b="1" dirty="0" err="1">
                <a:solidFill>
                  <a:srgbClr val="002060"/>
                </a:solidFill>
              </a:rPr>
              <a:t>П.Л.Шупика</a:t>
            </a:r>
            <a:endParaRPr lang="uk-UA" sz="2800" b="1" dirty="0" smtClean="0">
              <a:solidFill>
                <a:srgbClr val="002060"/>
              </a:solidFill>
            </a:endParaRPr>
          </a:p>
          <a:p>
            <a:pPr marL="88900" indent="-88900">
              <a:buNone/>
              <a:defRPr/>
            </a:pPr>
            <a:endParaRPr lang="uk-UA" sz="2800" b="1" dirty="0" smtClean="0">
              <a:solidFill>
                <a:srgbClr val="002060"/>
              </a:solidFill>
            </a:endParaRPr>
          </a:p>
          <a:p>
            <a:pPr marL="88900" indent="-88900">
              <a:buNone/>
              <a:defRPr/>
            </a:pPr>
            <a:r>
              <a:rPr lang="uk-UA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</a:rPr>
              <a:t>87</a:t>
            </a:r>
            <a:r>
              <a:rPr lang="uk-UA" sz="2800" b="1" dirty="0" smtClean="0">
                <a:solidFill>
                  <a:srgbClr val="002060"/>
                </a:solidFill>
              </a:rPr>
              <a:t> – хірургів – інтернів</a:t>
            </a:r>
          </a:p>
          <a:p>
            <a:pPr marL="88900" indent="-88900">
              <a:buNone/>
              <a:defRPr/>
            </a:pPr>
            <a:endParaRPr lang="uk-UA" sz="1200" b="1" dirty="0" smtClean="0">
              <a:solidFill>
                <a:srgbClr val="002060"/>
              </a:solidFill>
            </a:endParaRPr>
          </a:p>
          <a:p>
            <a:pPr marL="88900" indent="-88900">
              <a:buNone/>
              <a:defRPr/>
            </a:pPr>
            <a:r>
              <a:rPr lang="uk-UA" sz="2800" b="1" dirty="0" smtClean="0">
                <a:solidFill>
                  <a:srgbClr val="002060"/>
                </a:solidFill>
              </a:rPr>
              <a:t> </a:t>
            </a:r>
            <a:endParaRPr lang="ru-RU" sz="2800" dirty="0" smtClean="0">
              <a:solidFill>
                <a:srgbClr val="002060"/>
              </a:solidFill>
            </a:endParaRPr>
          </a:p>
          <a:p>
            <a:pPr marL="88900" indent="-88900" eaLnBrk="1" hangingPunct="1">
              <a:buFont typeface="Wingdings" pitchFamily="2" charset="2"/>
              <a:buNone/>
              <a:defRPr/>
            </a:pPr>
            <a:endParaRPr lang="uk-UA" sz="2800" b="1" dirty="0" smtClean="0">
              <a:solidFill>
                <a:srgbClr val="002060"/>
              </a:solidFill>
            </a:endParaRPr>
          </a:p>
          <a:p>
            <a:pPr marL="88900" indent="-88900" eaLnBrk="1" hangingPunct="1">
              <a:buFont typeface="Wingdings" pitchFamily="2" charset="2"/>
              <a:buNone/>
              <a:defRPr/>
            </a:pPr>
            <a:endParaRPr lang="uk-UA" sz="1200" b="1" dirty="0" smtClean="0">
              <a:solidFill>
                <a:srgbClr val="002060"/>
              </a:solidFill>
            </a:endParaRPr>
          </a:p>
          <a:p>
            <a:pPr marL="88900" indent="-88900" eaLnBrk="1" hangingPunct="1">
              <a:buFont typeface="Wingdings" pitchFamily="2" charset="2"/>
              <a:buNone/>
              <a:defRPr/>
            </a:pPr>
            <a:r>
              <a:rPr lang="uk-UA" sz="2800" b="1" dirty="0" smtClean="0">
                <a:solidFill>
                  <a:srgbClr val="002060"/>
                </a:solidFill>
              </a:rPr>
              <a:t> 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18436" name="Рисунок 5" descr="1 Titr-1920x1200.jpg"/>
          <p:cNvPicPr>
            <a:picLocks noChangeAspect="1"/>
          </p:cNvPicPr>
          <p:nvPr/>
        </p:nvPicPr>
        <p:blipFill>
          <a:blip r:embed="rId2" cstate="print"/>
          <a:srcRect l="23650" t="2702" r="18919" b="29730"/>
          <a:stretch>
            <a:fillRect/>
          </a:stretch>
        </p:blipFill>
        <p:spPr bwMode="auto">
          <a:xfrm>
            <a:off x="0" y="0"/>
            <a:ext cx="14303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123728" y="858165"/>
            <a:ext cx="604402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002060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На базі Інституту проходили удосконалення</a:t>
            </a:r>
            <a:endParaRPr lang="ru-RU" sz="24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-1"/>
            <a:ext cx="9144000" cy="692697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uk-UA" sz="2400" b="1" dirty="0" smtClean="0">
                <a:solidFill>
                  <a:srgbClr val="002060"/>
                </a:solidFill>
              </a:rPr>
              <a:t>Порівняльні  дані  показників клінічної діяльності</a:t>
            </a:r>
            <a:endParaRPr lang="ru-RU" sz="2400" b="1" dirty="0" smtClean="0">
              <a:solidFill>
                <a:srgbClr val="00206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796177475"/>
              </p:ext>
            </p:extLst>
          </p:nvPr>
        </p:nvGraphicFramePr>
        <p:xfrm>
          <a:off x="971600" y="548680"/>
          <a:ext cx="7418193" cy="6035040"/>
        </p:xfrm>
        <a:graphic>
          <a:graphicData uri="http://schemas.openxmlformats.org/drawingml/2006/table">
            <a:tbl>
              <a:tblPr/>
              <a:tblGrid>
                <a:gridCol w="40613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41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0585">
                  <a:extLst>
                    <a:ext uri="{9D8B030D-6E8A-4147-A177-3AD203B41FA5}">
                      <a16:colId xmlns:a16="http://schemas.microsoft.com/office/drawing/2014/main" val="130313181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111706254"/>
                    </a:ext>
                  </a:extLst>
                </a:gridCol>
              </a:tblGrid>
              <a:tr h="504056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8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Показники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800" b="1" dirty="0" smtClean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2020 р</a:t>
                      </a: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800" b="1" dirty="0" smtClean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2021 р.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15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Без </a:t>
                      </a:r>
                      <a:r>
                        <a:rPr lang="en-US" sz="1200" b="1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Covid</a:t>
                      </a:r>
                      <a:r>
                        <a:rPr lang="en-US" sz="1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-</a:t>
                      </a:r>
                      <a:r>
                        <a:rPr lang="en-US" sz="1200" b="1" baseline="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 19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З</a:t>
                      </a:r>
                      <a:r>
                        <a:rPr lang="en-US" sz="1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200" b="1" baseline="0" dirty="0" err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Covid</a:t>
                      </a:r>
                      <a:r>
                        <a:rPr lang="en-US" sz="1200" b="1" baseline="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 -19</a:t>
                      </a:r>
                      <a:r>
                        <a:rPr lang="ru-RU" sz="1200" b="1" baseline="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200" b="1" dirty="0" smtClean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7405863"/>
                  </a:ext>
                </a:extLst>
              </a:tr>
              <a:tr h="5414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uk-UA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Поступило хворих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6800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7630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184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Виписано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6767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7</a:t>
                      </a: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525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159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Померло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48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8</a:t>
                      </a: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25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Летальність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0,7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,1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13,6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Занятість ліжка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171,9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195,0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Оборот ліжка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15,1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16,9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Кількість прооперованих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5640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6125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23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Кількість операцій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8025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9156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35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Хірургічна </a:t>
                      </a: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активність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82,8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80,5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12,4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Відсоток  післяопераційних  ускладнень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2,7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3,0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0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Післяопераційна летальність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0,6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1,1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13,6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Середнє  перебування хворого: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uk-UA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uk-UA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uk-UA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Times New Roman"/>
                        <a:buChar char="-"/>
                        <a:tabLst>
                          <a:tab pos="457200" algn="l"/>
                        </a:tabLs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на ліжку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11,3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11,5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17,2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Times New Roman"/>
                        <a:buChar char="-"/>
                        <a:tabLst>
                          <a:tab pos="457200" algn="l"/>
                        </a:tabLs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до операції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3,9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4,0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1,9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071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Times New Roman"/>
                        <a:buChar char="-"/>
                        <a:tabLst>
                          <a:tab pos="457200" algn="l"/>
                        </a:tabLs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після операції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8,1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8,8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1,0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107505" y="116632"/>
            <a:ext cx="8913829" cy="864096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sz="3600" b="1" dirty="0" smtClean="0">
                <a:solidFill>
                  <a:srgbClr val="002060"/>
                </a:solidFill>
              </a:rPr>
              <a:t>Розподіл хворих за категоріями складності лікування</a:t>
            </a:r>
            <a:endParaRPr lang="ru-RU" sz="3600" b="1" dirty="0" smtClean="0">
              <a:solidFill>
                <a:srgbClr val="00206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4125667679"/>
              </p:ext>
            </p:extLst>
          </p:nvPr>
        </p:nvGraphicFramePr>
        <p:xfrm>
          <a:off x="0" y="1052735"/>
          <a:ext cx="9021335" cy="5824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4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4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4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42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042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7751">
                <a:tc rowSpan="2">
                  <a:txBody>
                    <a:bodyPr/>
                    <a:lstStyle/>
                    <a:p>
                      <a:pPr algn="ctr"/>
                      <a:r>
                        <a:rPr lang="uk-UA" sz="22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Категорія 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2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Кількість хворих</a:t>
                      </a:r>
                      <a:endParaRPr lang="ru-RU" sz="2200" b="1" dirty="0" smtClean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28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b="1" dirty="0" smtClean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7556">
                <a:tc vMerge="1">
                  <a:txBody>
                    <a:bodyPr/>
                    <a:lstStyle/>
                    <a:p>
                      <a:pPr algn="ctr"/>
                      <a:endParaRPr lang="ru-RU" sz="2800" b="1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2020</a:t>
                      </a:r>
                      <a:endParaRPr lang="ru-RU" sz="2200" b="1" dirty="0" smtClean="0">
                        <a:solidFill>
                          <a:srgbClr val="00206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2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%</a:t>
                      </a:r>
                      <a:endParaRPr lang="ru-RU" sz="2200" b="1" kern="1200" dirty="0" smtClean="0">
                        <a:solidFill>
                          <a:srgbClr val="002060"/>
                        </a:solidFill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2021 р., </a:t>
                      </a:r>
                    </a:p>
                    <a:p>
                      <a:pPr algn="ctr"/>
                      <a:r>
                        <a:rPr lang="uk-UA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без </a:t>
                      </a:r>
                      <a:r>
                        <a:rPr lang="en-US" sz="2200" b="1" dirty="0" err="1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Covid</a:t>
                      </a:r>
                      <a:r>
                        <a:rPr lang="en-US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- 19</a:t>
                      </a:r>
                    </a:p>
                    <a:p>
                      <a:pPr algn="ctr"/>
                      <a:r>
                        <a:rPr lang="uk-UA" sz="2200" b="1" baseline="0" dirty="0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%</a:t>
                      </a:r>
                    </a:p>
                    <a:p>
                      <a:pPr algn="ctr"/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0401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I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1176</a:t>
                      </a: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17,3</a:t>
                      </a: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855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11,2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0401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II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433</a:t>
                      </a:r>
                      <a:endParaRPr lang="ru-RU" sz="2200" b="1" dirty="0" smtClean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6,3</a:t>
                      </a: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528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6,9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0401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III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1077</a:t>
                      </a: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15,8</a:t>
                      </a: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1450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19,1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0401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IV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2281</a:t>
                      </a: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33,5</a:t>
                      </a: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2289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30,1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0401">
                <a:tc>
                  <a:txBody>
                    <a:bodyPr/>
                    <a:lstStyle/>
                    <a:p>
                      <a:pPr algn="ctr"/>
                      <a:r>
                        <a:rPr lang="en-US" sz="22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V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1848</a:t>
                      </a: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27,1</a:t>
                      </a: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2490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32,7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87952">
                <a:tc>
                  <a:txBody>
                    <a:bodyPr/>
                    <a:lstStyle/>
                    <a:p>
                      <a:pPr algn="ctr"/>
                      <a:r>
                        <a:rPr lang="uk-UA" sz="22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Всього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6815</a:t>
                      </a: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100</a:t>
                      </a:r>
                    </a:p>
                    <a:p>
                      <a:pPr algn="ctr"/>
                      <a:endParaRPr lang="ru-RU" sz="2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7609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itchFamily="18" charset="0"/>
                        </a:rPr>
                        <a:t>100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>
          <a:xfrm>
            <a:off x="500034" y="0"/>
            <a:ext cx="8643966" cy="92867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uk-UA" sz="2800" b="1" dirty="0" smtClean="0">
                <a:solidFill>
                  <a:srgbClr val="002060"/>
                </a:solidFill>
              </a:rPr>
              <a:t>Розподіл пролікованих хворих в стаціонарі</a:t>
            </a:r>
            <a:br>
              <a:rPr lang="uk-UA" sz="2800" b="1" dirty="0" smtClean="0">
                <a:solidFill>
                  <a:srgbClr val="002060"/>
                </a:solidFill>
              </a:rPr>
            </a:br>
            <a:r>
              <a:rPr lang="uk-UA" sz="2800" b="1" dirty="0" smtClean="0">
                <a:solidFill>
                  <a:srgbClr val="002060"/>
                </a:solidFill>
              </a:rPr>
              <a:t>за    2020р. – 2021 р.</a:t>
            </a:r>
            <a:endParaRPr lang="ru-RU" sz="2800" b="1" dirty="0" smtClean="0">
              <a:solidFill>
                <a:srgbClr val="002060"/>
              </a:solidFill>
            </a:endParaRPr>
          </a:p>
        </p:txBody>
      </p:sp>
      <p:graphicFrame>
        <p:nvGraphicFramePr>
          <p:cNvPr id="24972" name="Group 39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988156274"/>
              </p:ext>
            </p:extLst>
          </p:nvPr>
        </p:nvGraphicFramePr>
        <p:xfrm>
          <a:off x="1115617" y="823645"/>
          <a:ext cx="5040559" cy="3798572"/>
        </p:xfrm>
        <a:graphic>
          <a:graphicData uri="http://schemas.openxmlformats.org/drawingml/2006/table">
            <a:tbl>
              <a:tblPr/>
              <a:tblGrid>
                <a:gridCol w="2834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90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7097">
                  <a:extLst>
                    <a:ext uri="{9D8B030D-6E8A-4147-A177-3AD203B41FA5}">
                      <a16:colId xmlns:a16="http://schemas.microsoft.com/office/drawing/2014/main" val="467735262"/>
                    </a:ext>
                  </a:extLst>
                </a:gridCol>
              </a:tblGrid>
              <a:tr h="74390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j-lt"/>
                          <a:cs typeface="Arabic Transparent" pitchFamily="2" charset="-78"/>
                        </a:rPr>
                        <a:t>Всього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6815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7609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390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j-lt"/>
                          <a:cs typeface="Arabic Transparent" pitchFamily="2" charset="-78"/>
                        </a:rPr>
                        <a:t>в т.ч. дітей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110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111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390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j-lt"/>
                          <a:cs typeface="Arabic Transparent" pitchFamily="2" charset="-78"/>
                        </a:rPr>
                        <a:t>тематичних хворих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5474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6234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390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j-lt"/>
                          <a:cs typeface="Arabic Transparent" pitchFamily="2" charset="-78"/>
                        </a:rPr>
                        <a:t>по лінії санітарної авіації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131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158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390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учасників АТО</a:t>
                      </a:r>
                      <a:endParaRPr kumimoji="0" lang="uk-U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j-lt"/>
                          <a:cs typeface="Arial" charset="0"/>
                        </a:rPr>
                        <a:t>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j-lt"/>
                          <a:cs typeface="Arial" charset="0"/>
                        </a:rPr>
                        <a:t>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50" name="Picture 2" descr="C:\Documents and Settings\Reception\Мои документы\Мои рисунки\операційн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4643446"/>
            <a:ext cx="3384376" cy="2016224"/>
          </a:xfrm>
          <a:prstGeom prst="rect">
            <a:avLst/>
          </a:prstGeom>
          <a:noFill/>
        </p:spPr>
      </p:pic>
      <p:pic>
        <p:nvPicPr>
          <p:cNvPr id="2051" name="Picture 3" descr="C:\Documents and Settings\Reception\Мои документы\Мои рисунки\операційна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4714884"/>
            <a:ext cx="3456384" cy="199340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228724"/>
            <a:ext cx="8064896" cy="4792563"/>
          </a:xfrm>
          <a:prstGeom prst="rect">
            <a:avLst/>
          </a:prstGeom>
        </p:spPr>
      </p:pic>
      <p:sp>
        <p:nvSpPr>
          <p:cNvPr id="4" name="AutoShape 2" descr="Знімок екрана 2022-01-21 о 12.19.55.png"/>
          <p:cNvSpPr>
            <a:spLocks noChangeAspect="1" noChangeArrowheads="1"/>
          </p:cNvSpPr>
          <p:nvPr/>
        </p:nvSpPr>
        <p:spPr bwMode="auto">
          <a:xfrm>
            <a:off x="-396552" y="404664"/>
            <a:ext cx="964907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трансплантацій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НІХТ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О.О.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Шалімова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НАМНУ </a:t>
            </a:r>
          </a:p>
        </p:txBody>
      </p:sp>
    </p:spTree>
    <p:extLst>
      <p:ext uri="{BB962C8B-B14F-4D97-AF65-F5344CB8AC3E}">
        <p14:creationId xmlns:p14="http://schemas.microsoft.com/office/powerpoint/2010/main" val="3697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0" y="91179"/>
            <a:ext cx="9144000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  <a:latin typeface="+mj-lt"/>
              </a:rPr>
              <a:t>Ці проблематичні умови діяльності складають основні напрямки, на які мають бути спрямовані зусилля працівників Інституту за наступним перспективним планом:</a:t>
            </a:r>
          </a:p>
          <a:p>
            <a:endParaRPr lang="uk-UA" sz="2400" b="1" dirty="0" smtClean="0">
              <a:solidFill>
                <a:srgbClr val="002060"/>
              </a:solidFill>
              <a:latin typeface="+mj-lt"/>
            </a:endParaRPr>
          </a:p>
          <a:p>
            <a:pPr algn="ctr">
              <a:tabLst>
                <a:tab pos="666750" algn="l"/>
              </a:tabLst>
              <a:defRPr/>
            </a:pPr>
            <a:endParaRPr lang="ru-RU" sz="2000" b="1" dirty="0" smtClean="0">
              <a:solidFill>
                <a:srgbClr val="002060"/>
              </a:solidFill>
              <a:latin typeface="+mj-lt"/>
            </a:endParaRPr>
          </a:p>
          <a:p>
            <a:pPr algn="ctr">
              <a:tabLst>
                <a:tab pos="666750" algn="l"/>
              </a:tabLst>
              <a:defRPr/>
            </a:pPr>
            <a:endParaRPr lang="uk-UA" sz="2000" b="1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052736"/>
            <a:ext cx="87129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/>
              <a:t> </a:t>
            </a:r>
            <a:endParaRPr lang="ru-RU" sz="2400" dirty="0" smtClean="0"/>
          </a:p>
          <a:p>
            <a:pPr algn="just"/>
            <a:r>
              <a:rPr lang="uk-UA" dirty="0" smtClean="0"/>
              <a:t>       </a:t>
            </a:r>
            <a:r>
              <a:rPr lang="uk-UA" sz="2000" b="1" dirty="0" smtClean="0">
                <a:solidFill>
                  <a:srgbClr val="002060"/>
                </a:solidFill>
              </a:rPr>
              <a:t>1. Придбання лікувально-діагностичної апаратури  згідно напрямків діяльності Інституту з метою широкого впровадження новітніх методів та методик у діагностичний та лікувальний процес, в тому числі використання трансплантаційних технологій в хірургію та новітніх хірургічних технологій в трансплантацію.</a:t>
            </a:r>
          </a:p>
          <a:p>
            <a:pPr algn="just"/>
            <a:endParaRPr lang="ru-RU" sz="2000" b="1" dirty="0" smtClean="0">
              <a:solidFill>
                <a:srgbClr val="002060"/>
              </a:solidFill>
            </a:endParaRPr>
          </a:p>
          <a:p>
            <a:pPr algn="just"/>
            <a:r>
              <a:rPr lang="uk-UA" sz="2000" b="1" dirty="0" smtClean="0">
                <a:solidFill>
                  <a:srgbClr val="002060"/>
                </a:solidFill>
              </a:rPr>
              <a:t>       2. Продовження співпраці та формування нових партнерських відносин з сучасними медичними клініками, втому числі з країн ближнього та дальнього зарубіжжя з метою обміну досвідом та впровадження  передових  медичних  технологій та їх наукове обґрунтування.</a:t>
            </a:r>
          </a:p>
          <a:p>
            <a:pPr algn="just"/>
            <a:endParaRPr lang="ru-RU" sz="2000" b="1" dirty="0" smtClean="0">
              <a:solidFill>
                <a:srgbClr val="002060"/>
              </a:solidFill>
            </a:endParaRPr>
          </a:p>
          <a:p>
            <a:pPr algn="just"/>
            <a:r>
              <a:rPr lang="uk-UA" sz="2000" b="1" dirty="0" smtClean="0">
                <a:solidFill>
                  <a:srgbClr val="002060"/>
                </a:solidFill>
              </a:rPr>
              <a:t>       3. Введення в обіг електронної </a:t>
            </a:r>
            <a:r>
              <a:rPr lang="uk-UA" sz="2000" b="1" dirty="0" err="1" smtClean="0">
                <a:solidFill>
                  <a:srgbClr val="002060"/>
                </a:solidFill>
              </a:rPr>
              <a:t>комп</a:t>
            </a:r>
            <a:r>
              <a:rPr lang="ru-RU" sz="2000" b="1" dirty="0" smtClean="0">
                <a:solidFill>
                  <a:srgbClr val="002060"/>
                </a:solidFill>
              </a:rPr>
              <a:t>’</a:t>
            </a:r>
            <a:r>
              <a:rPr lang="uk-UA" sz="2000" b="1" dirty="0" smtClean="0">
                <a:solidFill>
                  <a:srgbClr val="002060"/>
                </a:solidFill>
              </a:rPr>
              <a:t>ютерної історії хвороби та впровадження сучасної програми статистичної обробки </a:t>
            </a:r>
            <a:r>
              <a:rPr lang="uk-UA" sz="2000" b="1" dirty="0" smtClean="0">
                <a:solidFill>
                  <a:srgbClr val="002060"/>
                </a:solidFill>
              </a:rPr>
              <a:t>результатів </a:t>
            </a:r>
            <a:r>
              <a:rPr lang="uk-UA" sz="2000" b="1" dirty="0" smtClean="0">
                <a:solidFill>
                  <a:srgbClr val="002060"/>
                </a:solidFill>
              </a:rPr>
              <a:t>діагностики та лікування.</a:t>
            </a:r>
            <a:endParaRPr lang="uk-UA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305800" cy="3600400"/>
          </a:xfrm>
        </p:spPr>
        <p:txBody>
          <a:bodyPr>
            <a:normAutofit/>
          </a:bodyPr>
          <a:lstStyle/>
          <a:p>
            <a:r>
              <a:rPr lang="uk-UA" sz="9600" dirty="0" smtClean="0">
                <a:solidFill>
                  <a:srgbClr val="002060"/>
                </a:solidFill>
              </a:rPr>
              <a:t>       </a:t>
            </a:r>
            <a:r>
              <a:rPr lang="uk-UA" sz="9600" b="1" i="1" dirty="0" smtClean="0">
                <a:solidFill>
                  <a:srgbClr val="002060"/>
                </a:solidFill>
              </a:rPr>
              <a:t>Дякуємо </a:t>
            </a:r>
            <a:br>
              <a:rPr lang="uk-UA" sz="9600" b="1" i="1" dirty="0" smtClean="0">
                <a:solidFill>
                  <a:srgbClr val="002060"/>
                </a:solidFill>
              </a:rPr>
            </a:br>
            <a:r>
              <a:rPr lang="uk-UA" sz="9600" b="1" i="1" dirty="0" smtClean="0">
                <a:solidFill>
                  <a:srgbClr val="002060"/>
                </a:solidFill>
              </a:rPr>
              <a:t>     за увагу !</a:t>
            </a:r>
            <a:endParaRPr lang="ru-RU" sz="96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2598</TotalTime>
  <Words>3087</Words>
  <Application>Microsoft Office PowerPoint</Application>
  <PresentationFormat>Экран (4:3)</PresentationFormat>
  <Paragraphs>568</Paragraphs>
  <Slides>32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Arabic Transparent</vt:lpstr>
      <vt:lpstr>Arial</vt:lpstr>
      <vt:lpstr>Calibri</vt:lpstr>
      <vt:lpstr>Times New Roman</vt:lpstr>
      <vt:lpstr>Wingdings</vt:lpstr>
      <vt:lpstr>Тема Office</vt:lpstr>
      <vt:lpstr>Національна академія медичних наук України</vt:lpstr>
      <vt:lpstr>Презентация PowerPoint</vt:lpstr>
      <vt:lpstr>Наукові напрямки</vt:lpstr>
      <vt:lpstr>Науково-дослідні роботи </vt:lpstr>
      <vt:lpstr>Презентация PowerPoint</vt:lpstr>
      <vt:lpstr>Основні причини реоклюзій та терміни їх виникнення</vt:lpstr>
      <vt:lpstr>Повторні втручання при ізольованих чи багаторівневих реоклюзіях аорто-стегнового та стегно-підколінного сегменту</vt:lpstr>
      <vt:lpstr>Повторні втручання при реоклюзіях стегно-підколінного-гомілкового сегменту</vt:lpstr>
      <vt:lpstr>Аналіз результатів вторинних реконструктивних операцій :</vt:lpstr>
      <vt:lpstr>Профілактика неоінтимальної гіперплазії при первинних операціях</vt:lpstr>
      <vt:lpstr>Прохідність шунтів в основній групі та групах порівняння</vt:lpstr>
      <vt:lpstr>Презентация PowerPoint</vt:lpstr>
      <vt:lpstr>Дизайн дослідження та характеристика пацієнтів</vt:lpstr>
      <vt:lpstr>Класифікація груп ризику гепатобластом по системі CHICS (Children’s Hepatic Tumors International Collaboration`s Stratification)</vt:lpstr>
      <vt:lpstr>Характеристика резекційних та трансплантаційних оперативних втручань</vt:lpstr>
      <vt:lpstr>Способи реконструкції судин при трансплантації печінки</vt:lpstr>
      <vt:lpstr>Отримані результати: порівняння показників післяопераційного періоду в трансплантаційній та резекційній групах</vt:lpstr>
      <vt:lpstr>Отримані результати: післяопераційні ускладнення</vt:lpstr>
      <vt:lpstr>Віддалені результати хірургічного лікування пацієнтів  з гепатобластомою</vt:lpstr>
      <vt:lpstr>Оптимізований алгоритм вибору хірургічної тактики на основі груп ризика за CHICS</vt:lpstr>
      <vt:lpstr>Висновки</vt:lpstr>
      <vt:lpstr>Висновки</vt:lpstr>
      <vt:lpstr>За матеріалами НДР в 2021 році:</vt:lpstr>
      <vt:lpstr>Організаційна робота </vt:lpstr>
      <vt:lpstr>Презентация PowerPoint</vt:lpstr>
      <vt:lpstr>Презентация PowerPoint</vt:lpstr>
      <vt:lpstr>Порівняльні  дані  показників клінічної діяльності</vt:lpstr>
      <vt:lpstr>Розподіл хворих за категоріями складності лікування</vt:lpstr>
      <vt:lpstr>Розподіл пролікованих хворих в стаціонарі за    2020р. – 2021 р.</vt:lpstr>
      <vt:lpstr>Презентация PowerPoint</vt:lpstr>
      <vt:lpstr>Презентация PowerPoint</vt:lpstr>
      <vt:lpstr>       Дякуємо       за увагу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Звіт про роботу Національного інституту хірургії та трансплантології  ім. О.О. Шалімова  Національної академії медичних наук України  у 2014 році.</dc:title>
  <dc:creator>Anechka</dc:creator>
  <cp:lastModifiedBy>USER</cp:lastModifiedBy>
  <cp:revision>293</cp:revision>
  <cp:lastPrinted>2022-02-22T09:03:13Z</cp:lastPrinted>
  <dcterms:created xsi:type="dcterms:W3CDTF">2015-02-05T17:48:25Z</dcterms:created>
  <dcterms:modified xsi:type="dcterms:W3CDTF">2022-02-22T09:11:21Z</dcterms:modified>
</cp:coreProperties>
</file>